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2"/>
  </p:notesMasterIdLst>
  <p:sldIdLst>
    <p:sldId id="258" r:id="rId2"/>
    <p:sldId id="259" r:id="rId3"/>
    <p:sldId id="260" r:id="rId4"/>
    <p:sldId id="261" r:id="rId5"/>
    <p:sldId id="262" r:id="rId6"/>
    <p:sldId id="263" r:id="rId7"/>
    <p:sldId id="264" r:id="rId8"/>
    <p:sldId id="265" r:id="rId9"/>
    <p:sldId id="266" r:id="rId10"/>
    <p:sldId id="268" r:id="rId11"/>
    <p:sldId id="267" r:id="rId12"/>
    <p:sldId id="269" r:id="rId13"/>
    <p:sldId id="270" r:id="rId14"/>
    <p:sldId id="271" r:id="rId15"/>
    <p:sldId id="272" r:id="rId16"/>
    <p:sldId id="277" r:id="rId17"/>
    <p:sldId id="273" r:id="rId18"/>
    <p:sldId id="274" r:id="rId19"/>
    <p:sldId id="275" r:id="rId20"/>
    <p:sldId id="334" r:id="rId21"/>
    <p:sldId id="335" r:id="rId22"/>
    <p:sldId id="276" r:id="rId23"/>
    <p:sldId id="336"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337" r:id="rId43"/>
    <p:sldId id="338" r:id="rId44"/>
    <p:sldId id="296" r:id="rId45"/>
    <p:sldId id="297" r:id="rId46"/>
    <p:sldId id="302" r:id="rId47"/>
    <p:sldId id="298" r:id="rId48"/>
    <p:sldId id="299" r:id="rId49"/>
    <p:sldId id="300" r:id="rId50"/>
    <p:sldId id="304" r:id="rId51"/>
    <p:sldId id="301" r:id="rId52"/>
    <p:sldId id="305" r:id="rId53"/>
    <p:sldId id="306" r:id="rId54"/>
    <p:sldId id="307" r:id="rId55"/>
    <p:sldId id="308" r:id="rId56"/>
    <p:sldId id="309" r:id="rId57"/>
    <p:sldId id="313" r:id="rId58"/>
    <p:sldId id="310" r:id="rId59"/>
    <p:sldId id="311" r:id="rId60"/>
    <p:sldId id="312" r:id="rId61"/>
    <p:sldId id="314" r:id="rId62"/>
    <p:sldId id="315" r:id="rId63"/>
    <p:sldId id="316" r:id="rId64"/>
    <p:sldId id="317" r:id="rId65"/>
    <p:sldId id="318" r:id="rId66"/>
    <p:sldId id="320" r:id="rId67"/>
    <p:sldId id="319" r:id="rId68"/>
    <p:sldId id="324" r:id="rId69"/>
    <p:sldId id="321" r:id="rId70"/>
    <p:sldId id="322" r:id="rId71"/>
    <p:sldId id="326" r:id="rId72"/>
    <p:sldId id="323" r:id="rId73"/>
    <p:sldId id="325" r:id="rId74"/>
    <p:sldId id="327" r:id="rId75"/>
    <p:sldId id="331" r:id="rId76"/>
    <p:sldId id="328" r:id="rId77"/>
    <p:sldId id="329" r:id="rId78"/>
    <p:sldId id="330" r:id="rId79"/>
    <p:sldId id="332" r:id="rId80"/>
    <p:sldId id="333" r:id="rId8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3527" autoAdjust="0"/>
  </p:normalViewPr>
  <p:slideViewPr>
    <p:cSldViewPr snapToGrid="0">
      <p:cViewPr varScale="1">
        <p:scale>
          <a:sx n="54" d="100"/>
          <a:sy n="54" d="100"/>
        </p:scale>
        <p:origin x="-520" y="-1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notesMaster" Target="notesMasters/notesMaster1.xml"/><Relationship Id="rId83" Type="http://schemas.openxmlformats.org/officeDocument/2006/relationships/printerSettings" Target="printerSettings/printerSettings1.bin"/><Relationship Id="rId84" Type="http://schemas.openxmlformats.org/officeDocument/2006/relationships/presProps" Target="presProps.xml"/><Relationship Id="rId85" Type="http://schemas.openxmlformats.org/officeDocument/2006/relationships/viewProps" Target="viewProps.xml"/><Relationship Id="rId86" Type="http://schemas.openxmlformats.org/officeDocument/2006/relationships/theme" Target="theme/theme1.xml"/><Relationship Id="rId8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6481E9-9639-434D-A868-62A5BB9E5F69}" type="datetimeFigureOut">
              <a:rPr lang="it-IT" smtClean="0"/>
              <a:t>13/01/17</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E52D93-CB71-469E-876E-8A3D3C1C0BB4}" type="slidenum">
              <a:rPr lang="it-IT" smtClean="0"/>
              <a:t>‹n.›</a:t>
            </a:fld>
            <a:endParaRPr lang="it-IT"/>
          </a:p>
        </p:txBody>
      </p:sp>
    </p:spTree>
    <p:extLst>
      <p:ext uri="{BB962C8B-B14F-4D97-AF65-F5344CB8AC3E}">
        <p14:creationId xmlns:p14="http://schemas.microsoft.com/office/powerpoint/2010/main" val="3213249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err="1" smtClean="0">
                <a:solidFill>
                  <a:schemeClr val="tx1"/>
                </a:solidFill>
                <a:effectLst/>
                <a:latin typeface="+mn-lt"/>
                <a:ea typeface="+mn-ea"/>
                <a:cs typeface="+mn-cs"/>
              </a:rPr>
              <a:t>Two</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questions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about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18.2(b) and 18.2(c) are </a:t>
            </a:r>
            <a:r>
              <a:rPr lang="it-IT" sz="1200" kern="1200" dirty="0" err="1" smtClean="0">
                <a:solidFill>
                  <a:schemeClr val="tx1"/>
                </a:solidFill>
                <a:effectLst/>
                <a:latin typeface="+mn-lt"/>
                <a:ea typeface="+mn-ea"/>
                <a:cs typeface="+mn-cs"/>
              </a:rPr>
              <a:t>frequently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asked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If</a:t>
            </a:r>
            <a:r>
              <a:rPr lang="it-IT" sz="1200" kern="1200" dirty="0" smtClean="0">
                <a:solidFill>
                  <a:schemeClr val="tx1"/>
                </a:solidFill>
                <a:effectLst/>
                <a:latin typeface="+mn-lt"/>
                <a:ea typeface="+mn-ea"/>
                <a:cs typeface="+mn-cs"/>
              </a:rPr>
              <a:t> a boat </a:t>
            </a:r>
            <a:r>
              <a:rPr lang="it-IT" sz="1200" kern="1200" dirty="0" err="1" smtClean="0">
                <a:solidFill>
                  <a:schemeClr val="tx1"/>
                </a:solidFill>
                <a:effectLst/>
                <a:latin typeface="+mn-lt"/>
                <a:ea typeface="+mn-ea"/>
                <a:cs typeface="+mn-cs"/>
              </a:rPr>
              <a:t>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entitled</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mark</a:t>
            </a:r>
            <a:r>
              <a:rPr lang="it-IT" sz="1200" kern="1200" dirty="0" smtClean="0">
                <a:solidFill>
                  <a:schemeClr val="tx1"/>
                </a:solidFill>
                <a:effectLst/>
                <a:latin typeface="+mn-lt"/>
                <a:ea typeface="+mn-ea"/>
                <a:cs typeface="+mn-cs"/>
              </a:rPr>
              <a:t>-room under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18.2(b) or 18.2(c) and </a:t>
            </a:r>
            <a:r>
              <a:rPr lang="it-IT" sz="1200" kern="1200" dirty="0" err="1" smtClean="0">
                <a:solidFill>
                  <a:schemeClr val="tx1"/>
                </a:solidFill>
                <a:effectLst/>
                <a:latin typeface="+mn-lt"/>
                <a:ea typeface="+mn-ea"/>
                <a:cs typeface="+mn-cs"/>
              </a:rPr>
              <a:t>she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has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received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room </a:t>
            </a:r>
            <a:r>
              <a:rPr lang="it-IT" sz="1200" kern="1200" dirty="0" err="1" smtClean="0">
                <a:solidFill>
                  <a:schemeClr val="tx1"/>
                </a:solidFill>
                <a:effectLst/>
                <a:latin typeface="+mn-lt"/>
                <a:ea typeface="+mn-ea"/>
                <a:cs typeface="+mn-cs"/>
              </a:rPr>
              <a:t>while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still</a:t>
            </a:r>
            <a:r>
              <a:rPr lang="it-IT" sz="1200" kern="1200" dirty="0" smtClean="0">
                <a:solidFill>
                  <a:schemeClr val="tx1"/>
                </a:solidFill>
                <a:effectLst/>
                <a:latin typeface="+mn-lt"/>
                <a:ea typeface="+mn-ea"/>
                <a:cs typeface="+mn-cs"/>
              </a:rPr>
              <a:t> in the zone, do </a:t>
            </a:r>
            <a:r>
              <a:rPr lang="it-IT" sz="1200" kern="1200" dirty="0" err="1" smtClean="0">
                <a:solidFill>
                  <a:schemeClr val="tx1"/>
                </a:solidFill>
                <a:effectLst/>
                <a:latin typeface="+mn-lt"/>
                <a:ea typeface="+mn-ea"/>
                <a:cs typeface="+mn-cs"/>
              </a:rPr>
              <a:t>those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rules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still</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apply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If</a:t>
            </a:r>
            <a:r>
              <a:rPr lang="it-IT" sz="1200" kern="1200" dirty="0" smtClean="0">
                <a:solidFill>
                  <a:schemeClr val="tx1"/>
                </a:solidFill>
                <a:effectLst/>
                <a:latin typeface="+mn-lt"/>
                <a:ea typeface="+mn-ea"/>
                <a:cs typeface="+mn-cs"/>
              </a:rPr>
              <a:t> a boat in the zone </a:t>
            </a:r>
            <a:r>
              <a:rPr lang="it-IT" sz="1200" kern="1200" dirty="0" err="1" smtClean="0">
                <a:solidFill>
                  <a:schemeClr val="tx1"/>
                </a:solidFill>
                <a:effectLst/>
                <a:latin typeface="+mn-lt"/>
                <a:ea typeface="+mn-ea"/>
                <a:cs typeface="+mn-cs"/>
              </a:rPr>
              <a:t>becomes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entitled</a:t>
            </a:r>
            <a:r>
              <a:rPr lang="it-IT" sz="1200" kern="1200" dirty="0" smtClean="0">
                <a:solidFill>
                  <a:schemeClr val="tx1"/>
                </a:solidFill>
                <a:effectLst/>
                <a:latin typeface="+mn-lt"/>
                <a:ea typeface="+mn-ea"/>
                <a:cs typeface="+mn-cs"/>
              </a:rPr>
              <a:t> to room under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18.2(c)(2), </a:t>
            </a:r>
            <a:r>
              <a:rPr lang="it-IT" sz="1200" kern="1200" dirty="0" err="1" smtClean="0">
                <a:solidFill>
                  <a:schemeClr val="tx1"/>
                </a:solidFill>
                <a:effectLst/>
                <a:latin typeface="+mn-lt"/>
                <a:ea typeface="+mn-ea"/>
                <a:cs typeface="+mn-cs"/>
              </a:rPr>
              <a:t>when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does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she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cease</a:t>
            </a:r>
            <a:r>
              <a:rPr lang="it-IT" sz="1200" kern="1200" dirty="0" smtClean="0">
                <a:solidFill>
                  <a:schemeClr val="tx1"/>
                </a:solidFill>
                <a:effectLst/>
                <a:latin typeface="+mn-lt"/>
                <a:ea typeface="+mn-ea"/>
                <a:cs typeface="+mn-cs"/>
              </a:rPr>
              <a:t> to be </a:t>
            </a:r>
            <a:r>
              <a:rPr lang="it-IT" sz="1200" kern="1200" dirty="0" err="1" smtClean="0">
                <a:solidFill>
                  <a:schemeClr val="tx1"/>
                </a:solidFill>
                <a:effectLst/>
                <a:latin typeface="+mn-lt"/>
                <a:ea typeface="+mn-ea"/>
                <a:cs typeface="+mn-cs"/>
              </a:rPr>
              <a:t>entitled</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room?’ The </a:t>
            </a:r>
            <a:r>
              <a:rPr lang="it-IT" sz="1200" kern="1200" dirty="0" err="1" smtClean="0">
                <a:solidFill>
                  <a:schemeClr val="tx1"/>
                </a:solidFill>
                <a:effectLst/>
                <a:latin typeface="+mn-lt"/>
                <a:ea typeface="+mn-ea"/>
                <a:cs typeface="+mn-cs"/>
              </a:rPr>
              <a:t>proposed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addition</a:t>
            </a:r>
            <a:r>
              <a:rPr lang="it-IT" sz="1200" kern="1200" dirty="0" smtClean="0">
                <a:solidFill>
                  <a:schemeClr val="tx1"/>
                </a:solidFill>
                <a:effectLst/>
                <a:latin typeface="+mn-lt"/>
                <a:ea typeface="+mn-ea"/>
                <a:cs typeface="+mn-cs"/>
              </a:rPr>
              <a:t> to the last </a:t>
            </a:r>
            <a:r>
              <a:rPr lang="it-IT" sz="1200" kern="1200" dirty="0" err="1" smtClean="0">
                <a:solidFill>
                  <a:schemeClr val="tx1"/>
                </a:solidFill>
                <a:effectLst/>
                <a:latin typeface="+mn-lt"/>
                <a:ea typeface="+mn-ea"/>
                <a:cs typeface="+mn-cs"/>
              </a:rPr>
              <a:t>sentence</a:t>
            </a:r>
            <a:r>
              <a:rPr lang="it-IT" sz="1200" kern="1200" dirty="0" smtClean="0">
                <a:solidFill>
                  <a:schemeClr val="tx1"/>
                </a:solidFill>
                <a:effectLst/>
                <a:latin typeface="+mn-lt"/>
                <a:ea typeface="+mn-ea"/>
                <a:cs typeface="+mn-cs"/>
              </a:rPr>
              <a:t> of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18.2(c) </a:t>
            </a:r>
            <a:r>
              <a:rPr lang="it-IT" sz="1200" kern="1200" dirty="0" err="1" smtClean="0">
                <a:solidFill>
                  <a:schemeClr val="tx1"/>
                </a:solidFill>
                <a:effectLst/>
                <a:latin typeface="+mn-lt"/>
                <a:ea typeface="+mn-ea"/>
                <a:cs typeface="+mn-cs"/>
              </a:rPr>
              <a:t>answers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both</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those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questions</a:t>
            </a:r>
            <a:r>
              <a:rPr lang="it-IT" sz="1200" kern="1200" dirty="0" smtClean="0">
                <a:solidFill>
                  <a:schemeClr val="tx1"/>
                </a:solidFill>
                <a:effectLst/>
                <a:latin typeface="+mn-lt"/>
                <a:ea typeface="+mn-ea"/>
                <a:cs typeface="+mn-cs"/>
              </a:rPr>
              <a:t>. In 2013 the Q&amp;A Panel </a:t>
            </a:r>
            <a:r>
              <a:rPr lang="it-IT" sz="1200" kern="1200" dirty="0" err="1" smtClean="0">
                <a:solidFill>
                  <a:schemeClr val="tx1"/>
                </a:solidFill>
                <a:effectLst/>
                <a:latin typeface="+mn-lt"/>
                <a:ea typeface="+mn-ea"/>
                <a:cs typeface="+mn-cs"/>
              </a:rPr>
              <a:t>was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asked</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answer</a:t>
            </a:r>
            <a:r>
              <a:rPr lang="it-IT" sz="1200" kern="1200" dirty="0" smtClean="0">
                <a:solidFill>
                  <a:schemeClr val="tx1"/>
                </a:solidFill>
                <a:effectLst/>
                <a:latin typeface="+mn-lt"/>
                <a:ea typeface="+mn-ea"/>
                <a:cs typeface="+mn-cs"/>
              </a:rPr>
              <a:t> a </a:t>
            </a:r>
            <a:r>
              <a:rPr lang="it-IT" sz="1200" kern="1200" dirty="0" err="1" smtClean="0">
                <a:solidFill>
                  <a:schemeClr val="tx1"/>
                </a:solidFill>
                <a:effectLst/>
                <a:latin typeface="+mn-lt"/>
                <a:ea typeface="+mn-ea"/>
                <a:cs typeface="+mn-cs"/>
              </a:rPr>
              <a:t>question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about</a:t>
            </a:r>
            <a:r>
              <a:rPr lang="it-IT" sz="1200" kern="1200" dirty="0" smtClean="0">
                <a:solidFill>
                  <a:schemeClr val="tx1"/>
                </a:solidFill>
                <a:effectLst/>
                <a:latin typeface="+mn-lt"/>
                <a:ea typeface="+mn-ea"/>
                <a:cs typeface="+mn-cs"/>
              </a:rPr>
              <a:t> an </a:t>
            </a:r>
            <a:r>
              <a:rPr lang="it-IT" sz="1200" kern="1200" dirty="0" err="1" smtClean="0">
                <a:solidFill>
                  <a:schemeClr val="tx1"/>
                </a:solidFill>
                <a:effectLst/>
                <a:latin typeface="+mn-lt"/>
                <a:ea typeface="+mn-ea"/>
                <a:cs typeface="+mn-cs"/>
              </a:rPr>
              <a:t>incident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involving</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two</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catamarans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at</a:t>
            </a:r>
            <a:r>
              <a:rPr lang="it-IT" sz="1200" kern="1200" dirty="0" smtClean="0">
                <a:solidFill>
                  <a:schemeClr val="tx1"/>
                </a:solidFill>
                <a:effectLst/>
                <a:latin typeface="+mn-lt"/>
                <a:ea typeface="+mn-ea"/>
                <a:cs typeface="+mn-cs"/>
              </a:rPr>
              <a:t> a </a:t>
            </a:r>
            <a:r>
              <a:rPr lang="it-IT" sz="1200" kern="1200" dirty="0" err="1" smtClean="0">
                <a:solidFill>
                  <a:schemeClr val="tx1"/>
                </a:solidFill>
                <a:effectLst/>
                <a:latin typeface="+mn-lt"/>
                <a:ea typeface="+mn-ea"/>
                <a:cs typeface="+mn-cs"/>
              </a:rPr>
              <a:t>windward</a:t>
            </a:r>
            <a:r>
              <a:rPr lang="it-IT" sz="1200" kern="1200" dirty="0" smtClean="0">
                <a:solidFill>
                  <a:schemeClr val="tx1"/>
                </a:solidFill>
                <a:effectLst/>
                <a:latin typeface="+mn-lt"/>
                <a:ea typeface="+mn-ea"/>
                <a:cs typeface="+mn-cs"/>
              </a:rPr>
              <a:t> offset </a:t>
            </a:r>
            <a:r>
              <a:rPr lang="it-IT" sz="1200" kern="1200" dirty="0" err="1" smtClean="0">
                <a:solidFill>
                  <a:schemeClr val="tx1"/>
                </a:solidFill>
                <a:effectLst/>
                <a:latin typeface="+mn-lt"/>
                <a:ea typeface="+mn-ea"/>
                <a:cs typeface="+mn-cs"/>
              </a:rPr>
              <a:t>mark</a:t>
            </a:r>
            <a:r>
              <a:rPr lang="it-IT" sz="1200" kern="1200" dirty="0" smtClean="0">
                <a:solidFill>
                  <a:schemeClr val="tx1"/>
                </a:solidFill>
                <a:effectLst/>
                <a:latin typeface="+mn-lt"/>
                <a:ea typeface="+mn-ea"/>
                <a:cs typeface="+mn-cs"/>
              </a:rPr>
              <a:t>. In </a:t>
            </a:r>
            <a:r>
              <a:rPr lang="it-IT" sz="1200" kern="1200" dirty="0" err="1" smtClean="0">
                <a:solidFill>
                  <a:schemeClr val="tx1"/>
                </a:solidFill>
                <a:effectLst/>
                <a:latin typeface="+mn-lt"/>
                <a:ea typeface="+mn-ea"/>
                <a:cs typeface="+mn-cs"/>
              </a:rPr>
              <a:t>order</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answer</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question</a:t>
            </a:r>
            <a:r>
              <a:rPr lang="it-IT" sz="1200" kern="1200" dirty="0" smtClean="0">
                <a:solidFill>
                  <a:schemeClr val="tx1"/>
                </a:solidFill>
                <a:effectLst/>
                <a:latin typeface="+mn-lt"/>
                <a:ea typeface="+mn-ea"/>
                <a:cs typeface="+mn-cs"/>
              </a:rPr>
              <a:t>, the panel </a:t>
            </a:r>
            <a:r>
              <a:rPr lang="it-IT" sz="1200" kern="1200" dirty="0" err="1" smtClean="0">
                <a:solidFill>
                  <a:schemeClr val="tx1"/>
                </a:solidFill>
                <a:effectLst/>
                <a:latin typeface="+mn-lt"/>
                <a:ea typeface="+mn-ea"/>
                <a:cs typeface="+mn-cs"/>
              </a:rPr>
              <a:t>was</a:t>
            </a:r>
            <a:r>
              <a:rPr lang="it-IT" sz="1200" kern="1200" dirty="0" smtClean="0">
                <a:solidFill>
                  <a:schemeClr val="tx1"/>
                </a:solidFill>
                <a:effectLst/>
                <a:latin typeface="+mn-lt"/>
                <a:ea typeface="+mn-ea"/>
                <a:cs typeface="+mn-cs"/>
              </a:rPr>
              <a:t>, in </a:t>
            </a:r>
            <a:r>
              <a:rPr lang="it-IT" sz="1200" kern="1200" dirty="0" err="1" smtClean="0">
                <a:solidFill>
                  <a:schemeClr val="tx1"/>
                </a:solidFill>
                <a:effectLst/>
                <a:latin typeface="+mn-lt"/>
                <a:ea typeface="+mn-ea"/>
                <a:cs typeface="+mn-cs"/>
              </a:rPr>
              <a:t>essence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forced</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answer</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both</a:t>
            </a:r>
            <a:r>
              <a:rPr lang="it-IT" sz="1200" kern="1200" dirty="0" smtClean="0">
                <a:solidFill>
                  <a:schemeClr val="tx1"/>
                </a:solidFill>
                <a:effectLst/>
                <a:latin typeface="+mn-lt"/>
                <a:ea typeface="+mn-ea"/>
                <a:cs typeface="+mn-cs"/>
              </a:rPr>
              <a:t> of the </a:t>
            </a:r>
            <a:r>
              <a:rPr lang="it-IT" sz="1200" kern="1200" dirty="0" err="1" smtClean="0">
                <a:solidFill>
                  <a:schemeClr val="tx1"/>
                </a:solidFill>
                <a:effectLst/>
                <a:latin typeface="+mn-lt"/>
                <a:ea typeface="+mn-ea"/>
                <a:cs typeface="+mn-cs"/>
              </a:rPr>
              <a:t>above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questions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Their</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answer</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is</a:t>
            </a:r>
            <a:r>
              <a:rPr lang="it-IT" sz="1200" kern="1200" dirty="0" smtClean="0">
                <a:solidFill>
                  <a:schemeClr val="tx1"/>
                </a:solidFill>
                <a:effectLst/>
                <a:latin typeface="+mn-lt"/>
                <a:ea typeface="+mn-ea"/>
                <a:cs typeface="+mn-cs"/>
              </a:rPr>
              <a:t> in </a:t>
            </a:r>
            <a:r>
              <a:rPr lang="it-IT" sz="1200" kern="1200" dirty="0" err="1" smtClean="0">
                <a:solidFill>
                  <a:schemeClr val="tx1"/>
                </a:solidFill>
                <a:effectLst/>
                <a:latin typeface="+mn-lt"/>
                <a:ea typeface="+mn-ea"/>
                <a:cs typeface="+mn-cs"/>
              </a:rPr>
              <a:t>current</a:t>
            </a:r>
            <a:r>
              <a:rPr lang="it-IT" sz="1200" kern="1200" dirty="0" smtClean="0">
                <a:solidFill>
                  <a:schemeClr val="tx1"/>
                </a:solidFill>
                <a:effectLst/>
                <a:latin typeface="+mn-lt"/>
                <a:ea typeface="+mn-ea"/>
                <a:cs typeface="+mn-cs"/>
              </a:rPr>
              <a:t> Q&amp;A B 005. At the time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the Q&amp;A Panel </a:t>
            </a:r>
            <a:r>
              <a:rPr lang="it-IT" sz="1200" kern="1200" dirty="0" err="1" smtClean="0">
                <a:solidFill>
                  <a:schemeClr val="tx1"/>
                </a:solidFill>
                <a:effectLst/>
                <a:latin typeface="+mn-lt"/>
                <a:ea typeface="+mn-ea"/>
                <a:cs typeface="+mn-cs"/>
              </a:rPr>
              <a:t>answered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question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members</a:t>
            </a:r>
            <a:r>
              <a:rPr lang="it-IT" sz="1200" kern="1200" dirty="0" smtClean="0">
                <a:solidFill>
                  <a:schemeClr val="tx1"/>
                </a:solidFill>
                <a:effectLst/>
                <a:latin typeface="+mn-lt"/>
                <a:ea typeface="+mn-ea"/>
                <a:cs typeface="+mn-cs"/>
              </a:rPr>
              <a:t> of the Q&amp;A Panel </a:t>
            </a:r>
            <a:r>
              <a:rPr lang="it-IT" sz="1200" kern="1200" dirty="0" err="1" smtClean="0">
                <a:solidFill>
                  <a:schemeClr val="tx1"/>
                </a:solidFill>
                <a:effectLst/>
                <a:latin typeface="+mn-lt"/>
                <a:ea typeface="+mn-ea"/>
                <a:cs typeface="+mn-cs"/>
              </a:rPr>
              <a:t>suggested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a </a:t>
            </a:r>
            <a:r>
              <a:rPr lang="it-IT" sz="1200" kern="1200" dirty="0" err="1" smtClean="0">
                <a:solidFill>
                  <a:schemeClr val="tx1"/>
                </a:solidFill>
                <a:effectLst/>
                <a:latin typeface="+mn-lt"/>
                <a:ea typeface="+mn-ea"/>
                <a:cs typeface="+mn-cs"/>
              </a:rPr>
              <a:t>change</a:t>
            </a:r>
            <a:r>
              <a:rPr lang="it-IT" sz="1200" kern="1200" dirty="0" smtClean="0">
                <a:solidFill>
                  <a:schemeClr val="tx1"/>
                </a:solidFill>
                <a:effectLst/>
                <a:latin typeface="+mn-lt"/>
                <a:ea typeface="+mn-ea"/>
                <a:cs typeface="+mn-cs"/>
              </a:rPr>
              <a:t> be made in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18.2(c). The </a:t>
            </a:r>
            <a:r>
              <a:rPr lang="it-IT" sz="1200" kern="1200" dirty="0" err="1" smtClean="0">
                <a:solidFill>
                  <a:schemeClr val="tx1"/>
                </a:solidFill>
                <a:effectLst/>
                <a:latin typeface="+mn-lt"/>
                <a:ea typeface="+mn-ea"/>
                <a:cs typeface="+mn-cs"/>
              </a:rPr>
              <a:t>change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they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suggested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was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very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nearly</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same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proposed</a:t>
            </a:r>
            <a:r>
              <a:rPr lang="it-IT" sz="1200" kern="1200" dirty="0" smtClean="0">
                <a:solidFill>
                  <a:schemeClr val="tx1"/>
                </a:solidFill>
                <a:effectLst/>
                <a:latin typeface="+mn-lt"/>
                <a:ea typeface="+mn-ea"/>
                <a:cs typeface="+mn-cs"/>
              </a:rPr>
              <a:t> in </a:t>
            </a:r>
            <a:r>
              <a:rPr lang="it-IT" sz="1200" kern="1200" dirty="0" err="1" smtClean="0">
                <a:solidFill>
                  <a:schemeClr val="tx1"/>
                </a:solidFill>
                <a:effectLst/>
                <a:latin typeface="+mn-lt"/>
                <a:ea typeface="+mn-ea"/>
                <a:cs typeface="+mn-cs"/>
              </a:rPr>
              <a:t>this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submission</a:t>
            </a:r>
            <a:r>
              <a:rPr lang="it-IT" sz="1200" kern="1200" dirty="0" smtClean="0">
                <a:solidFill>
                  <a:schemeClr val="tx1"/>
                </a:solidFill>
                <a:effectLst/>
                <a:latin typeface="+mn-lt"/>
                <a:ea typeface="+mn-ea"/>
                <a:cs typeface="+mn-cs"/>
              </a:rPr>
              <a:t>.</a:t>
            </a:r>
          </a:p>
        </p:txBody>
      </p:sp>
      <p:sp>
        <p:nvSpPr>
          <p:cNvPr id="4" name="Segnaposto numero diapositiva 3"/>
          <p:cNvSpPr>
            <a:spLocks noGrp="1"/>
          </p:cNvSpPr>
          <p:nvPr>
            <p:ph type="sldNum" sz="quarter" idx="10"/>
          </p:nvPr>
        </p:nvSpPr>
        <p:spPr/>
        <p:txBody>
          <a:bodyPr/>
          <a:lstStyle/>
          <a:p>
            <a:fld id="{B9E52D93-CB71-469E-876E-8A3D3C1C0BB4}" type="slidenum">
              <a:rPr lang="it-IT" smtClean="0"/>
              <a:t>17</a:t>
            </a:fld>
            <a:endParaRPr lang="it-IT"/>
          </a:p>
        </p:txBody>
      </p:sp>
    </p:spTree>
    <p:extLst>
      <p:ext uri="{BB962C8B-B14F-4D97-AF65-F5344CB8AC3E}">
        <p14:creationId xmlns:p14="http://schemas.microsoft.com/office/powerpoint/2010/main" val="3053406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Some </a:t>
            </a:r>
            <a:r>
              <a:rPr lang="it-IT" sz="1200" kern="1200" dirty="0" err="1" smtClean="0">
                <a:solidFill>
                  <a:schemeClr val="tx1"/>
                </a:solidFill>
                <a:effectLst/>
                <a:latin typeface="+mn-lt"/>
                <a:ea typeface="+mn-ea"/>
                <a:cs typeface="+mn-cs"/>
              </a:rPr>
              <a:t>complexity</a:t>
            </a:r>
            <a:r>
              <a:rPr lang="it-IT" sz="1200" kern="1200" dirty="0" smtClean="0">
                <a:solidFill>
                  <a:schemeClr val="tx1"/>
                </a:solidFill>
                <a:effectLst/>
                <a:latin typeface="+mn-lt"/>
                <a:ea typeface="+mn-ea"/>
                <a:cs typeface="+mn-cs"/>
              </a:rPr>
              <a:t> in the </a:t>
            </a:r>
            <a:r>
              <a:rPr lang="it-IT" sz="1200" kern="1200" dirty="0" err="1" smtClean="0">
                <a:solidFill>
                  <a:schemeClr val="tx1"/>
                </a:solidFill>
                <a:effectLst/>
                <a:latin typeface="+mn-lt"/>
                <a:ea typeface="+mn-ea"/>
                <a:cs typeface="+mn-cs"/>
              </a:rPr>
              <a:t>application</a:t>
            </a:r>
            <a:r>
              <a:rPr lang="it-IT" sz="1200" kern="1200" dirty="0" smtClean="0">
                <a:solidFill>
                  <a:schemeClr val="tx1"/>
                </a:solidFill>
                <a:effectLst/>
                <a:latin typeface="+mn-lt"/>
                <a:ea typeface="+mn-ea"/>
                <a:cs typeface="+mn-cs"/>
              </a:rPr>
              <a:t> of the </a:t>
            </a:r>
            <a:r>
              <a:rPr lang="it-IT" sz="1200" kern="1200" dirty="0" err="1" smtClean="0">
                <a:solidFill>
                  <a:schemeClr val="tx1"/>
                </a:solidFill>
                <a:effectLst/>
                <a:latin typeface="+mn-lt"/>
                <a:ea typeface="+mn-ea"/>
                <a:cs typeface="+mn-cs"/>
              </a:rPr>
              <a:t>current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18.3 </a:t>
            </a:r>
            <a:r>
              <a:rPr lang="it-IT" sz="1200" kern="1200" dirty="0" err="1" smtClean="0">
                <a:solidFill>
                  <a:schemeClr val="tx1"/>
                </a:solidFill>
                <a:effectLst/>
                <a:latin typeface="+mn-lt"/>
                <a:ea typeface="+mn-ea"/>
                <a:cs typeface="+mn-cs"/>
              </a:rPr>
              <a:t>was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highlighted</a:t>
            </a:r>
            <a:r>
              <a:rPr lang="it-IT" sz="1200" kern="1200" dirty="0" smtClean="0">
                <a:solidFill>
                  <a:schemeClr val="tx1"/>
                </a:solidFill>
                <a:effectLst/>
                <a:latin typeface="+mn-lt"/>
                <a:ea typeface="+mn-ea"/>
                <a:cs typeface="+mn-cs"/>
              </a:rPr>
              <a:t> in Case 133.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18.3's </a:t>
            </a:r>
            <a:r>
              <a:rPr lang="it-IT" sz="1200" kern="1200" dirty="0" err="1" smtClean="0">
                <a:solidFill>
                  <a:schemeClr val="tx1"/>
                </a:solidFill>
                <a:effectLst/>
                <a:latin typeface="+mn-lt"/>
                <a:ea typeface="+mn-ea"/>
                <a:cs typeface="+mn-cs"/>
              </a:rPr>
              <a:t>purpose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is</a:t>
            </a:r>
            <a:r>
              <a:rPr lang="it-IT" sz="1200" kern="1200" dirty="0" smtClean="0">
                <a:solidFill>
                  <a:schemeClr val="tx1"/>
                </a:solidFill>
                <a:effectLst/>
                <a:latin typeface="+mn-lt"/>
                <a:ea typeface="+mn-ea"/>
                <a:cs typeface="+mn-cs"/>
              </a:rPr>
              <a:t> to help an </a:t>
            </a:r>
            <a:r>
              <a:rPr lang="it-IT" sz="1200" kern="1200" dirty="0" err="1" smtClean="0">
                <a:solidFill>
                  <a:schemeClr val="tx1"/>
                </a:solidFill>
                <a:effectLst/>
                <a:latin typeface="+mn-lt"/>
                <a:ea typeface="+mn-ea"/>
                <a:cs typeface="+mn-cs"/>
              </a:rPr>
              <a:t>orderly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rounding</a:t>
            </a:r>
            <a:r>
              <a:rPr lang="it-IT" sz="1200" kern="1200" dirty="0" smtClean="0">
                <a:solidFill>
                  <a:schemeClr val="tx1"/>
                </a:solidFill>
                <a:effectLst/>
                <a:latin typeface="+mn-lt"/>
                <a:ea typeface="+mn-ea"/>
                <a:cs typeface="+mn-cs"/>
              </a:rPr>
              <a:t> of </a:t>
            </a:r>
            <a:r>
              <a:rPr lang="it-IT" sz="1200" kern="1200" dirty="0" err="1" smtClean="0">
                <a:solidFill>
                  <a:schemeClr val="tx1"/>
                </a:solidFill>
                <a:effectLst/>
                <a:latin typeface="+mn-lt"/>
                <a:ea typeface="+mn-ea"/>
                <a:cs typeface="+mn-cs"/>
              </a:rPr>
              <a:t>port-hand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windward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marks</a:t>
            </a:r>
            <a:r>
              <a:rPr lang="it-IT" sz="1200" kern="1200" dirty="0" smtClean="0">
                <a:solidFill>
                  <a:schemeClr val="tx1"/>
                </a:solidFill>
                <a:effectLst/>
                <a:latin typeface="+mn-lt"/>
                <a:ea typeface="+mn-ea"/>
                <a:cs typeface="+mn-cs"/>
              </a:rPr>
              <a:t> by </a:t>
            </a:r>
            <a:r>
              <a:rPr lang="it-IT" sz="1200" kern="1200" dirty="0" err="1" smtClean="0">
                <a:solidFill>
                  <a:schemeClr val="tx1"/>
                </a:solidFill>
                <a:effectLst/>
                <a:latin typeface="+mn-lt"/>
                <a:ea typeface="+mn-ea"/>
                <a:cs typeface="+mn-cs"/>
              </a:rPr>
              <a:t>limiting</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rights</a:t>
            </a:r>
            <a:r>
              <a:rPr lang="it-IT" sz="1200" kern="1200" dirty="0" smtClean="0">
                <a:solidFill>
                  <a:schemeClr val="tx1"/>
                </a:solidFill>
                <a:effectLst/>
                <a:latin typeface="+mn-lt"/>
                <a:ea typeface="+mn-ea"/>
                <a:cs typeface="+mn-cs"/>
              </a:rPr>
              <a:t> of </a:t>
            </a:r>
            <a:r>
              <a:rPr lang="it-IT" sz="1200" kern="1200" dirty="0" err="1" smtClean="0">
                <a:solidFill>
                  <a:schemeClr val="tx1"/>
                </a:solidFill>
                <a:effectLst/>
                <a:latin typeface="+mn-lt"/>
                <a:ea typeface="+mn-ea"/>
                <a:cs typeface="+mn-cs"/>
              </a:rPr>
              <a:t>boats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approach</a:t>
            </a:r>
            <a:r>
              <a:rPr lang="it-IT" sz="1200" kern="1200" dirty="0" smtClean="0">
                <a:solidFill>
                  <a:schemeClr val="tx1"/>
                </a:solidFill>
                <a:effectLst/>
                <a:latin typeface="+mn-lt"/>
                <a:ea typeface="+mn-ea"/>
                <a:cs typeface="+mn-cs"/>
              </a:rPr>
              <a:t> on </a:t>
            </a:r>
            <a:r>
              <a:rPr lang="it-IT" sz="1200" kern="1200" dirty="0" err="1" smtClean="0">
                <a:solidFill>
                  <a:schemeClr val="tx1"/>
                </a:solidFill>
                <a:effectLst/>
                <a:latin typeface="+mn-lt"/>
                <a:ea typeface="+mn-ea"/>
                <a:cs typeface="+mn-cs"/>
              </a:rPr>
              <a:t>port</a:t>
            </a:r>
            <a:r>
              <a:rPr lang="it-IT" sz="1200" kern="1200" dirty="0" smtClean="0">
                <a:solidFill>
                  <a:schemeClr val="tx1"/>
                </a:solidFill>
                <a:effectLst/>
                <a:latin typeface="+mn-lt"/>
                <a:ea typeface="+mn-ea"/>
                <a:cs typeface="+mn-cs"/>
              </a:rPr>
              <a:t> and </a:t>
            </a:r>
            <a:r>
              <a:rPr lang="it-IT" sz="1200" kern="1200" dirty="0" err="1" smtClean="0">
                <a:solidFill>
                  <a:schemeClr val="tx1"/>
                </a:solidFill>
                <a:effectLst/>
                <a:latin typeface="+mn-lt"/>
                <a:ea typeface="+mn-ea"/>
                <a:cs typeface="+mn-cs"/>
              </a:rPr>
              <a:t>tack</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onto</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starboard</a:t>
            </a:r>
            <a:r>
              <a:rPr lang="it-IT" sz="1200" kern="1200" dirty="0" smtClean="0">
                <a:solidFill>
                  <a:schemeClr val="tx1"/>
                </a:solidFill>
                <a:effectLst/>
                <a:latin typeface="+mn-lt"/>
                <a:ea typeface="+mn-ea"/>
                <a:cs typeface="+mn-cs"/>
              </a:rPr>
              <a:t> in the zone. The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should</a:t>
            </a:r>
            <a:r>
              <a:rPr lang="it-IT" sz="1200" kern="1200" dirty="0" smtClean="0">
                <a:solidFill>
                  <a:schemeClr val="tx1"/>
                </a:solidFill>
                <a:effectLst/>
                <a:latin typeface="+mn-lt"/>
                <a:ea typeface="+mn-ea"/>
                <a:cs typeface="+mn-cs"/>
              </a:rPr>
              <a:t> be </a:t>
            </a:r>
            <a:r>
              <a:rPr lang="it-IT" sz="1200" kern="1200" dirty="0" err="1" smtClean="0">
                <a:solidFill>
                  <a:schemeClr val="tx1"/>
                </a:solidFill>
                <a:effectLst/>
                <a:latin typeface="+mn-lt"/>
                <a:ea typeface="+mn-ea"/>
                <a:cs typeface="+mn-cs"/>
              </a:rPr>
              <a:t>restricted</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this</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proposed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amended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 </a:t>
            </a:r>
            <a:r>
              <a:rPr lang="it-IT" sz="1200" kern="1200" dirty="0" err="1" smtClean="0">
                <a:solidFill>
                  <a:schemeClr val="tx1"/>
                </a:solidFill>
                <a:effectLst/>
                <a:latin typeface="+mn-lt"/>
                <a:ea typeface="+mn-ea"/>
                <a:cs typeface="+mn-cs"/>
              </a:rPr>
              <a:t>Makes</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which</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is</a:t>
            </a:r>
            <a:r>
              <a:rPr lang="it-IT" sz="1200" kern="1200" dirty="0" smtClean="0">
                <a:solidFill>
                  <a:schemeClr val="tx1"/>
                </a:solidFill>
                <a:effectLst/>
                <a:latin typeface="+mn-lt"/>
                <a:ea typeface="+mn-ea"/>
                <a:cs typeface="+mn-cs"/>
              </a:rPr>
              <a:t> an </a:t>
            </a:r>
            <a:r>
              <a:rPr lang="it-IT" sz="1200" kern="1200" dirty="0" err="1" smtClean="0">
                <a:solidFill>
                  <a:schemeClr val="tx1"/>
                </a:solidFill>
                <a:effectLst/>
                <a:latin typeface="+mn-lt"/>
                <a:ea typeface="+mn-ea"/>
                <a:cs typeface="+mn-cs"/>
              </a:rPr>
              <a:t>exception</a:t>
            </a:r>
            <a:r>
              <a:rPr lang="it-IT" sz="1200" kern="1200" dirty="0" smtClean="0">
                <a:solidFill>
                  <a:schemeClr val="tx1"/>
                </a:solidFill>
                <a:effectLst/>
                <a:latin typeface="+mn-lt"/>
                <a:ea typeface="+mn-ea"/>
                <a:cs typeface="+mn-cs"/>
              </a:rPr>
              <a:t> to the </a:t>
            </a:r>
            <a:r>
              <a:rPr lang="it-IT" sz="1200" kern="1200" dirty="0" err="1" smtClean="0">
                <a:solidFill>
                  <a:schemeClr val="tx1"/>
                </a:solidFill>
                <a:effectLst/>
                <a:latin typeface="+mn-lt"/>
                <a:ea typeface="+mn-ea"/>
                <a:cs typeface="+mn-cs"/>
              </a:rPr>
              <a:t>normal</a:t>
            </a:r>
            <a:r>
              <a:rPr lang="it-IT" sz="1200" kern="1200" dirty="0" smtClean="0">
                <a:solidFill>
                  <a:schemeClr val="tx1"/>
                </a:solidFill>
                <a:effectLst/>
                <a:latin typeface="+mn-lt"/>
                <a:ea typeface="+mn-ea"/>
                <a:cs typeface="+mn-cs"/>
              </a:rPr>
              <a:t> 18.2) </a:t>
            </a:r>
            <a:r>
              <a:rPr lang="it-IT" sz="1200" kern="1200" dirty="0" err="1" smtClean="0">
                <a:solidFill>
                  <a:schemeClr val="tx1"/>
                </a:solidFill>
                <a:effectLst/>
                <a:latin typeface="+mn-lt"/>
                <a:ea typeface="+mn-ea"/>
                <a:cs typeface="+mn-cs"/>
              </a:rPr>
              <a:t>apply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only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when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necessary</a:t>
            </a:r>
            <a:r>
              <a:rPr lang="it-IT" sz="1200" kern="1200" dirty="0" smtClean="0">
                <a:solidFill>
                  <a:schemeClr val="tx1"/>
                </a:solidFill>
                <a:effectLst/>
                <a:latin typeface="+mn-lt"/>
                <a:ea typeface="+mn-ea"/>
                <a:cs typeface="+mn-cs"/>
              </a:rPr>
              <a:t>: · At </a:t>
            </a:r>
            <a:r>
              <a:rPr lang="it-IT" sz="1200" kern="1200" dirty="0" err="1" smtClean="0">
                <a:solidFill>
                  <a:schemeClr val="tx1"/>
                </a:solidFill>
                <a:effectLst/>
                <a:latin typeface="+mn-lt"/>
                <a:ea typeface="+mn-ea"/>
                <a:cs typeface="+mn-cs"/>
              </a:rPr>
              <a:t>windward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marks</a:t>
            </a:r>
            <a:r>
              <a:rPr lang="it-IT" sz="1200" kern="1200" dirty="0" smtClean="0">
                <a:solidFill>
                  <a:schemeClr val="tx1"/>
                </a:solidFill>
                <a:effectLst/>
                <a:latin typeface="+mn-lt"/>
                <a:ea typeface="+mn-ea"/>
                <a:cs typeface="+mn-cs"/>
              </a:rPr>
              <a:t> to be </a:t>
            </a:r>
            <a:r>
              <a:rPr lang="it-IT" sz="1200" kern="1200" dirty="0" err="1" smtClean="0">
                <a:solidFill>
                  <a:schemeClr val="tx1"/>
                </a:solidFill>
                <a:effectLst/>
                <a:latin typeface="+mn-lt"/>
                <a:ea typeface="+mn-ea"/>
                <a:cs typeface="+mn-cs"/>
              </a:rPr>
              <a:t>left</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port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unnecessary</a:t>
            </a:r>
            <a:r>
              <a:rPr lang="it-IT" sz="1200" kern="1200" dirty="0" smtClean="0">
                <a:solidFill>
                  <a:schemeClr val="tx1"/>
                </a:solidFill>
                <a:effectLst/>
                <a:latin typeface="+mn-lt"/>
                <a:ea typeface="+mn-ea"/>
                <a:cs typeface="+mn-cs"/>
              </a:rPr>
              <a:t> and </a:t>
            </a:r>
            <a:r>
              <a:rPr lang="it-IT" sz="1200" kern="1200" dirty="0" err="1" smtClean="0">
                <a:solidFill>
                  <a:schemeClr val="tx1"/>
                </a:solidFill>
                <a:effectLst/>
                <a:latin typeface="+mn-lt"/>
                <a:ea typeface="+mn-ea"/>
                <a:cs typeface="+mn-cs"/>
              </a:rPr>
              <a:t>has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undesirable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consequences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starboard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marks</a:t>
            </a:r>
            <a:r>
              <a:rPr lang="it-IT" sz="1200" kern="1200" dirty="0" smtClean="0">
                <a:solidFill>
                  <a:schemeClr val="tx1"/>
                </a:solidFill>
                <a:effectLst/>
                <a:latin typeface="+mn-lt"/>
                <a:ea typeface="+mn-ea"/>
                <a:cs typeface="+mn-cs"/>
              </a:rPr>
              <a:t>. · </a:t>
            </a:r>
            <a:r>
              <a:rPr lang="it-IT" sz="1200" kern="1200" dirty="0" err="1" smtClean="0">
                <a:solidFill>
                  <a:schemeClr val="tx1"/>
                </a:solidFill>
                <a:effectLst/>
                <a:latin typeface="+mn-lt"/>
                <a:ea typeface="+mn-ea"/>
                <a:cs typeface="+mn-cs"/>
              </a:rPr>
              <a:t>Between</a:t>
            </a:r>
            <a:r>
              <a:rPr lang="it-IT" sz="1200" kern="1200" dirty="0" smtClean="0">
                <a:solidFill>
                  <a:schemeClr val="tx1"/>
                </a:solidFill>
                <a:effectLst/>
                <a:latin typeface="+mn-lt"/>
                <a:ea typeface="+mn-ea"/>
                <a:cs typeface="+mn-cs"/>
              </a:rPr>
              <a:t> a boat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tacks</a:t>
            </a:r>
            <a:r>
              <a:rPr lang="it-IT" sz="1200" kern="1200" dirty="0" smtClean="0">
                <a:solidFill>
                  <a:schemeClr val="tx1"/>
                </a:solidFill>
                <a:effectLst/>
                <a:latin typeface="+mn-lt"/>
                <a:ea typeface="+mn-ea"/>
                <a:cs typeface="+mn-cs"/>
              </a:rPr>
              <a:t> in the zone and </a:t>
            </a:r>
            <a:r>
              <a:rPr lang="it-IT" sz="1200" kern="1200" dirty="0" err="1" smtClean="0">
                <a:solidFill>
                  <a:schemeClr val="tx1"/>
                </a:solidFill>
                <a:effectLst/>
                <a:latin typeface="+mn-lt"/>
                <a:ea typeface="+mn-ea"/>
                <a:cs typeface="+mn-cs"/>
              </a:rPr>
              <a:t>one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does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not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removes</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complexity</a:t>
            </a:r>
            <a:r>
              <a:rPr lang="it-IT" sz="1200" kern="1200" dirty="0" smtClean="0">
                <a:solidFill>
                  <a:schemeClr val="tx1"/>
                </a:solidFill>
                <a:effectLst/>
                <a:latin typeface="+mn-lt"/>
                <a:ea typeface="+mn-ea"/>
                <a:cs typeface="+mn-cs"/>
              </a:rPr>
              <a:t> with </a:t>
            </a:r>
            <a:r>
              <a:rPr lang="it-IT" sz="1200" kern="1200" dirty="0" err="1" smtClean="0">
                <a:solidFill>
                  <a:schemeClr val="tx1"/>
                </a:solidFill>
                <a:effectLst/>
                <a:latin typeface="+mn-lt"/>
                <a:ea typeface="+mn-ea"/>
                <a:cs typeface="+mn-cs"/>
              </a:rPr>
              <a:t>two</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boats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tack</a:t>
            </a:r>
            <a:r>
              <a:rPr lang="it-IT" sz="1200" kern="1200" dirty="0" smtClean="0">
                <a:solidFill>
                  <a:schemeClr val="tx1"/>
                </a:solidFill>
                <a:effectLst/>
                <a:latin typeface="+mn-lt"/>
                <a:ea typeface="+mn-ea"/>
                <a:cs typeface="+mn-cs"/>
              </a:rPr>
              <a:t> in the zone </a:t>
            </a:r>
            <a:r>
              <a:rPr lang="it-IT" sz="1200" kern="1200" dirty="0" err="1" smtClean="0">
                <a:solidFill>
                  <a:schemeClr val="tx1"/>
                </a:solidFill>
                <a:effectLst/>
                <a:latin typeface="+mn-lt"/>
                <a:ea typeface="+mn-ea"/>
                <a:cs typeface="+mn-cs"/>
              </a:rPr>
              <a:t>shown</a:t>
            </a:r>
            <a:r>
              <a:rPr lang="it-IT" sz="1200" kern="1200" dirty="0" smtClean="0">
                <a:solidFill>
                  <a:schemeClr val="tx1"/>
                </a:solidFill>
                <a:effectLst/>
                <a:latin typeface="+mn-lt"/>
                <a:ea typeface="+mn-ea"/>
                <a:cs typeface="+mn-cs"/>
              </a:rPr>
              <a:t> in Case 133. 2. </a:t>
            </a:r>
            <a:r>
              <a:rPr lang="it-IT" sz="1200" kern="1200" dirty="0" err="1" smtClean="0">
                <a:solidFill>
                  <a:schemeClr val="tx1"/>
                </a:solidFill>
                <a:effectLst/>
                <a:latin typeface="+mn-lt"/>
                <a:ea typeface="+mn-ea"/>
                <a:cs typeface="+mn-cs"/>
              </a:rPr>
              <a:t>Includes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only</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tacking</a:t>
            </a:r>
            <a:r>
              <a:rPr lang="it-IT" sz="1200" kern="1200" dirty="0" smtClean="0">
                <a:solidFill>
                  <a:schemeClr val="tx1"/>
                </a:solidFill>
                <a:effectLst/>
                <a:latin typeface="+mn-lt"/>
                <a:ea typeface="+mn-ea"/>
                <a:cs typeface="+mn-cs"/>
              </a:rPr>
              <a:t> boat in the </a:t>
            </a:r>
            <a:r>
              <a:rPr lang="it-IT" sz="1200" kern="1200" dirty="0" err="1" smtClean="0">
                <a:solidFill>
                  <a:schemeClr val="tx1"/>
                </a:solidFill>
                <a:effectLst/>
                <a:latin typeface="+mn-lt"/>
                <a:ea typeface="+mn-ea"/>
                <a:cs typeface="+mn-cs"/>
              </a:rPr>
              <a:t>initial</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when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applies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clause</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make</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purpose</a:t>
            </a:r>
            <a:r>
              <a:rPr lang="it-IT" sz="1200" kern="1200" dirty="0" smtClean="0">
                <a:solidFill>
                  <a:schemeClr val="tx1"/>
                </a:solidFill>
                <a:effectLst/>
                <a:latin typeface="+mn-lt"/>
                <a:ea typeface="+mn-ea"/>
                <a:cs typeface="+mn-cs"/>
              </a:rPr>
              <a:t> and </a:t>
            </a:r>
            <a:r>
              <a:rPr lang="it-IT" sz="1200" kern="1200" dirty="0" err="1" smtClean="0">
                <a:solidFill>
                  <a:schemeClr val="tx1"/>
                </a:solidFill>
                <a:effectLst/>
                <a:latin typeface="+mn-lt"/>
                <a:ea typeface="+mn-ea"/>
                <a:cs typeface="+mn-cs"/>
              </a:rPr>
              <a:t>application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clearer</a:t>
            </a:r>
            <a:r>
              <a:rPr lang="it-IT" sz="1200" kern="1200" dirty="0" smtClean="0">
                <a:solidFill>
                  <a:schemeClr val="tx1"/>
                </a:solidFill>
                <a:effectLst/>
                <a:latin typeface="+mn-lt"/>
                <a:ea typeface="+mn-ea"/>
                <a:cs typeface="+mn-cs"/>
              </a:rPr>
              <a:t>.</a:t>
            </a:r>
          </a:p>
          <a:p>
            <a:endParaRPr lang="it-IT" dirty="0"/>
          </a:p>
        </p:txBody>
      </p:sp>
      <p:sp>
        <p:nvSpPr>
          <p:cNvPr id="4" name="Segnaposto numero diapositiva 3"/>
          <p:cNvSpPr>
            <a:spLocks noGrp="1"/>
          </p:cNvSpPr>
          <p:nvPr>
            <p:ph type="sldNum" sz="quarter" idx="10"/>
          </p:nvPr>
        </p:nvSpPr>
        <p:spPr/>
        <p:txBody>
          <a:bodyPr/>
          <a:lstStyle/>
          <a:p>
            <a:fld id="{B9E52D93-CB71-469E-876E-8A3D3C1C0BB4}" type="slidenum">
              <a:rPr lang="it-IT" smtClean="0"/>
              <a:t>18</a:t>
            </a:fld>
            <a:endParaRPr lang="it-IT"/>
          </a:p>
        </p:txBody>
      </p:sp>
    </p:spTree>
    <p:extLst>
      <p:ext uri="{BB962C8B-B14F-4D97-AF65-F5344CB8AC3E}">
        <p14:creationId xmlns:p14="http://schemas.microsoft.com/office/powerpoint/2010/main" val="2750330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kern="1200" dirty="0" err="1" smtClean="0">
                <a:solidFill>
                  <a:schemeClr val="tx1"/>
                </a:solidFill>
                <a:effectLst/>
                <a:latin typeface="+mn-lt"/>
                <a:ea typeface="+mn-ea"/>
                <a:cs typeface="+mn-cs"/>
              </a:rPr>
              <a:t>Reasons</a:t>
            </a:r>
            <a:r>
              <a:rPr lang="it-IT" sz="1200" kern="1200" dirty="0" smtClean="0">
                <a:solidFill>
                  <a:schemeClr val="tx1"/>
                </a:solidFill>
                <a:effectLst/>
                <a:latin typeface="+mn-lt"/>
                <a:ea typeface="+mn-ea"/>
                <a:cs typeface="+mn-cs"/>
              </a:rPr>
              <a:t> 1. </a:t>
            </a:r>
            <a:r>
              <a:rPr lang="it-IT" sz="1200" kern="1200" dirty="0" err="1" smtClean="0">
                <a:solidFill>
                  <a:schemeClr val="tx1"/>
                </a:solidFill>
                <a:effectLst/>
                <a:latin typeface="+mn-lt"/>
                <a:ea typeface="+mn-ea"/>
                <a:cs typeface="+mn-cs"/>
              </a:rPr>
              <a:t>When</a:t>
            </a:r>
            <a:r>
              <a:rPr lang="it-IT" sz="1200" kern="1200" dirty="0" smtClean="0">
                <a:solidFill>
                  <a:schemeClr val="tx1"/>
                </a:solidFill>
                <a:effectLst/>
                <a:latin typeface="+mn-lt"/>
                <a:ea typeface="+mn-ea"/>
                <a:cs typeface="+mn-cs"/>
              </a:rPr>
              <a:t> a boat </a:t>
            </a:r>
            <a:r>
              <a:rPr lang="it-IT" sz="1200" kern="1200" dirty="0" err="1" smtClean="0">
                <a:solidFill>
                  <a:schemeClr val="tx1"/>
                </a:solidFill>
                <a:effectLst/>
                <a:latin typeface="+mn-lt"/>
                <a:ea typeface="+mn-ea"/>
                <a:cs typeface="+mn-cs"/>
              </a:rPr>
              <a:t>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sailing</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within</a:t>
            </a:r>
            <a:r>
              <a:rPr lang="it-IT" sz="1200" kern="1200" dirty="0" smtClean="0">
                <a:solidFill>
                  <a:schemeClr val="tx1"/>
                </a:solidFill>
                <a:effectLst/>
                <a:latin typeface="+mn-lt"/>
                <a:ea typeface="+mn-ea"/>
                <a:cs typeface="+mn-cs"/>
              </a:rPr>
              <a:t> the room or </a:t>
            </a:r>
            <a:r>
              <a:rPr lang="it-IT" sz="1200" kern="1200" dirty="0" err="1" smtClean="0">
                <a:solidFill>
                  <a:schemeClr val="tx1"/>
                </a:solidFill>
                <a:effectLst/>
                <a:latin typeface="+mn-lt"/>
                <a:ea typeface="+mn-ea"/>
                <a:cs typeface="+mn-cs"/>
              </a:rPr>
              <a:t>mark</a:t>
            </a:r>
            <a:r>
              <a:rPr lang="it-IT" sz="1200" kern="1200" dirty="0" smtClean="0">
                <a:solidFill>
                  <a:schemeClr val="tx1"/>
                </a:solidFill>
                <a:effectLst/>
                <a:latin typeface="+mn-lt"/>
                <a:ea typeface="+mn-ea"/>
                <a:cs typeface="+mn-cs"/>
              </a:rPr>
              <a:t>-room to </a:t>
            </a:r>
            <a:r>
              <a:rPr lang="it-IT" sz="1200" kern="1200" dirty="0" err="1" smtClean="0">
                <a:solidFill>
                  <a:schemeClr val="tx1"/>
                </a:solidFill>
                <a:effectLst/>
                <a:latin typeface="+mn-lt"/>
                <a:ea typeface="+mn-ea"/>
                <a:cs typeface="+mn-cs"/>
              </a:rPr>
              <a:t>which</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she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entitled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21 </a:t>
            </a:r>
            <a:r>
              <a:rPr lang="it-IT" sz="1200" kern="1200" dirty="0" err="1" smtClean="0">
                <a:solidFill>
                  <a:schemeClr val="tx1"/>
                </a:solidFill>
                <a:effectLst/>
                <a:latin typeface="+mn-lt"/>
                <a:ea typeface="+mn-ea"/>
                <a:cs typeface="+mn-cs"/>
              </a:rPr>
              <a:t>now</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exonerates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her</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if</a:t>
            </a:r>
            <a:r>
              <a:rPr lang="it-IT" sz="1200" kern="1200" dirty="0" smtClean="0">
                <a:solidFill>
                  <a:schemeClr val="tx1"/>
                </a:solidFill>
                <a:effectLst/>
                <a:latin typeface="+mn-lt"/>
                <a:ea typeface="+mn-ea"/>
                <a:cs typeface="+mn-cs"/>
              </a:rPr>
              <a:t>, in </a:t>
            </a:r>
            <a:r>
              <a:rPr lang="it-IT" sz="1200" kern="1200" dirty="0" err="1" smtClean="0">
                <a:solidFill>
                  <a:schemeClr val="tx1"/>
                </a:solidFill>
                <a:effectLst/>
                <a:latin typeface="+mn-lt"/>
                <a:ea typeface="+mn-ea"/>
                <a:cs typeface="+mn-cs"/>
              </a:rPr>
              <a:t>essence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she</a:t>
            </a:r>
            <a:r>
              <a:rPr lang="it-IT" sz="1200" kern="1200" dirty="0" smtClean="0">
                <a:solidFill>
                  <a:schemeClr val="tx1"/>
                </a:solidFill>
                <a:effectLst/>
                <a:latin typeface="+mn-lt"/>
                <a:ea typeface="+mn-ea"/>
                <a:cs typeface="+mn-cs"/>
              </a:rPr>
              <a:t> breaks a Part 2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because</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other</a:t>
            </a:r>
            <a:r>
              <a:rPr lang="it-IT" sz="1200" kern="1200" dirty="0" smtClean="0">
                <a:solidFill>
                  <a:schemeClr val="tx1"/>
                </a:solidFill>
                <a:effectLst/>
                <a:latin typeface="+mn-lt"/>
                <a:ea typeface="+mn-ea"/>
                <a:cs typeface="+mn-cs"/>
              </a:rPr>
              <a:t> boat </a:t>
            </a:r>
            <a:r>
              <a:rPr lang="it-IT" sz="1200" kern="1200" dirty="0" err="1" smtClean="0">
                <a:solidFill>
                  <a:schemeClr val="tx1"/>
                </a:solidFill>
                <a:effectLst/>
                <a:latin typeface="+mn-lt"/>
                <a:ea typeface="+mn-ea"/>
                <a:cs typeface="+mn-cs"/>
              </a:rPr>
              <a:t>has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not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given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her</a:t>
            </a:r>
            <a:r>
              <a:rPr lang="it-IT" sz="1200" kern="1200" dirty="0" smtClean="0">
                <a:solidFill>
                  <a:schemeClr val="tx1"/>
                </a:solidFill>
                <a:effectLst/>
                <a:latin typeface="+mn-lt"/>
                <a:ea typeface="+mn-ea"/>
                <a:cs typeface="+mn-cs"/>
              </a:rPr>
              <a:t> the room or </a:t>
            </a:r>
            <a:r>
              <a:rPr lang="it-IT" sz="1200" kern="1200" dirty="0" err="1" smtClean="0">
                <a:solidFill>
                  <a:schemeClr val="tx1"/>
                </a:solidFill>
                <a:effectLst/>
                <a:latin typeface="+mn-lt"/>
                <a:ea typeface="+mn-ea"/>
                <a:cs typeface="+mn-cs"/>
              </a:rPr>
              <a:t>mark</a:t>
            </a:r>
            <a:r>
              <a:rPr lang="it-IT" sz="1200" kern="1200" dirty="0" smtClean="0">
                <a:solidFill>
                  <a:schemeClr val="tx1"/>
                </a:solidFill>
                <a:effectLst/>
                <a:latin typeface="+mn-lt"/>
                <a:ea typeface="+mn-ea"/>
                <a:cs typeface="+mn-cs"/>
              </a:rPr>
              <a:t>-room </a:t>
            </a:r>
            <a:r>
              <a:rPr lang="it-IT" sz="1200" kern="1200" dirty="0" err="1" smtClean="0">
                <a:solidFill>
                  <a:schemeClr val="tx1"/>
                </a:solidFill>
                <a:effectLst/>
                <a:latin typeface="+mn-lt"/>
                <a:ea typeface="+mn-ea"/>
                <a:cs typeface="+mn-cs"/>
              </a:rPr>
              <a:t>required</a:t>
            </a:r>
            <a:r>
              <a:rPr lang="it-IT" sz="1200" kern="1200" dirty="0" smtClean="0">
                <a:solidFill>
                  <a:schemeClr val="tx1"/>
                </a:solidFill>
                <a:effectLst/>
                <a:latin typeface="+mn-lt"/>
                <a:ea typeface="+mn-ea"/>
                <a:cs typeface="+mn-cs"/>
              </a:rPr>
              <a:t> by a </a:t>
            </a:r>
            <a:r>
              <a:rPr lang="it-IT" sz="1200" kern="1200" dirty="0" err="1" smtClean="0">
                <a:solidFill>
                  <a:schemeClr val="tx1"/>
                </a:solidFill>
                <a:effectLst/>
                <a:latin typeface="+mn-lt"/>
                <a:ea typeface="+mn-ea"/>
                <a:cs typeface="+mn-cs"/>
              </a:rPr>
              <a:t>Section</a:t>
            </a:r>
            <a:r>
              <a:rPr lang="it-IT" sz="1200" kern="1200" dirty="0" smtClean="0">
                <a:solidFill>
                  <a:schemeClr val="tx1"/>
                </a:solidFill>
                <a:effectLst/>
                <a:latin typeface="+mn-lt"/>
                <a:ea typeface="+mn-ea"/>
                <a:cs typeface="+mn-cs"/>
              </a:rPr>
              <a:t> C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will</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provide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greater</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clarity</a:t>
            </a:r>
            <a:r>
              <a:rPr lang="it-IT" sz="1200" kern="1200" dirty="0" smtClean="0">
                <a:solidFill>
                  <a:schemeClr val="tx1"/>
                </a:solidFill>
                <a:effectLst/>
                <a:latin typeface="+mn-lt"/>
                <a:ea typeface="+mn-ea"/>
                <a:cs typeface="+mn-cs"/>
              </a:rPr>
              <a:t> and </a:t>
            </a:r>
            <a:r>
              <a:rPr lang="it-IT" sz="1200" kern="1200" dirty="0" err="1" smtClean="0">
                <a:solidFill>
                  <a:schemeClr val="tx1"/>
                </a:solidFill>
                <a:effectLst/>
                <a:latin typeface="+mn-lt"/>
                <a:ea typeface="+mn-ea"/>
                <a:cs typeface="+mn-cs"/>
              </a:rPr>
              <a:t>consistency</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generalise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21 to include </a:t>
            </a:r>
            <a:r>
              <a:rPr lang="it-IT" sz="1200" kern="1200" dirty="0" err="1" smtClean="0">
                <a:solidFill>
                  <a:schemeClr val="tx1"/>
                </a:solidFill>
                <a:effectLst/>
                <a:latin typeface="+mn-lt"/>
                <a:ea typeface="+mn-ea"/>
                <a:cs typeface="+mn-cs"/>
              </a:rPr>
              <a:t>exoneration</a:t>
            </a:r>
            <a:r>
              <a:rPr lang="it-IT" sz="1200" kern="1200" dirty="0" smtClean="0">
                <a:solidFill>
                  <a:schemeClr val="tx1"/>
                </a:solidFill>
                <a:effectLst/>
                <a:latin typeface="+mn-lt"/>
                <a:ea typeface="+mn-ea"/>
                <a:cs typeface="+mn-cs"/>
              </a:rPr>
              <a:t> for </a:t>
            </a:r>
            <a:r>
              <a:rPr lang="it-IT" sz="1200" kern="1200" dirty="0" err="1" smtClean="0">
                <a:solidFill>
                  <a:schemeClr val="tx1"/>
                </a:solidFill>
                <a:effectLst/>
                <a:latin typeface="+mn-lt"/>
                <a:ea typeface="+mn-ea"/>
                <a:cs typeface="+mn-cs"/>
              </a:rPr>
              <a:t>all</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instances</a:t>
            </a:r>
            <a:r>
              <a:rPr lang="it-IT" sz="1200" kern="1200" dirty="0" smtClean="0">
                <a:solidFill>
                  <a:schemeClr val="tx1"/>
                </a:solidFill>
                <a:effectLst/>
                <a:latin typeface="+mn-lt"/>
                <a:ea typeface="+mn-ea"/>
                <a:cs typeface="+mn-cs"/>
              </a:rPr>
              <a:t> of a boat </a:t>
            </a:r>
            <a:r>
              <a:rPr lang="it-IT" sz="1200" kern="1200" dirty="0" err="1" smtClean="0">
                <a:solidFill>
                  <a:schemeClr val="tx1"/>
                </a:solidFill>
                <a:effectLst/>
                <a:latin typeface="+mn-lt"/>
                <a:ea typeface="+mn-ea"/>
                <a:cs typeface="+mn-cs"/>
              </a:rPr>
              <a:t>entitled</a:t>
            </a:r>
            <a:r>
              <a:rPr lang="it-IT" sz="1200" kern="1200" dirty="0" smtClean="0">
                <a:solidFill>
                  <a:schemeClr val="tx1"/>
                </a:solidFill>
                <a:effectLst/>
                <a:latin typeface="+mn-lt"/>
                <a:ea typeface="+mn-ea"/>
                <a:cs typeface="+mn-cs"/>
              </a:rPr>
              <a:t> to room or </a:t>
            </a:r>
            <a:r>
              <a:rPr lang="it-IT" sz="1200" kern="1200" dirty="0" err="1" smtClean="0">
                <a:solidFill>
                  <a:schemeClr val="tx1"/>
                </a:solidFill>
                <a:effectLst/>
                <a:latin typeface="+mn-lt"/>
                <a:ea typeface="+mn-ea"/>
                <a:cs typeface="+mn-cs"/>
              </a:rPr>
              <a:t>mark</a:t>
            </a:r>
            <a:r>
              <a:rPr lang="it-IT" sz="1200" kern="1200" dirty="0" smtClean="0">
                <a:solidFill>
                  <a:schemeClr val="tx1"/>
                </a:solidFill>
                <a:effectLst/>
                <a:latin typeface="+mn-lt"/>
                <a:ea typeface="+mn-ea"/>
                <a:cs typeface="+mn-cs"/>
              </a:rPr>
              <a:t>-room. </a:t>
            </a:r>
          </a:p>
          <a:p>
            <a:r>
              <a:rPr lang="it-IT" sz="1200" kern="1200" dirty="0" smtClean="0">
                <a:solidFill>
                  <a:schemeClr val="tx1"/>
                </a:solidFill>
                <a:effectLst/>
                <a:latin typeface="+mn-lt"/>
                <a:ea typeface="+mn-ea"/>
                <a:cs typeface="+mn-cs"/>
              </a:rPr>
              <a:t>2. </a:t>
            </a:r>
            <a:r>
              <a:rPr lang="it-IT" sz="1200" kern="1200" dirty="0" err="1" smtClean="0">
                <a:solidFill>
                  <a:schemeClr val="tx1"/>
                </a:solidFill>
                <a:effectLst/>
                <a:latin typeface="+mn-lt"/>
                <a:ea typeface="+mn-ea"/>
                <a:cs typeface="+mn-cs"/>
              </a:rPr>
              <a:t>This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proposal</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enables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exoneration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when</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other</a:t>
            </a:r>
            <a:r>
              <a:rPr lang="it-IT" sz="1200" kern="1200" dirty="0" smtClean="0">
                <a:solidFill>
                  <a:schemeClr val="tx1"/>
                </a:solidFill>
                <a:effectLst/>
                <a:latin typeface="+mn-lt"/>
                <a:ea typeface="+mn-ea"/>
                <a:cs typeface="+mn-cs"/>
              </a:rPr>
              <a:t> boat </a:t>
            </a:r>
            <a:r>
              <a:rPr lang="it-IT" sz="1200" kern="1200" dirty="0" err="1" smtClean="0">
                <a:solidFill>
                  <a:schemeClr val="tx1"/>
                </a:solidFill>
                <a:effectLst/>
                <a:latin typeface="+mn-lt"/>
                <a:ea typeface="+mn-ea"/>
                <a:cs typeface="+mn-cs"/>
              </a:rPr>
              <a:t>has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not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given</a:t>
            </a:r>
            <a:r>
              <a:rPr lang="it-IT" sz="1200" kern="1200" dirty="0" smtClean="0">
                <a:solidFill>
                  <a:schemeClr val="tx1"/>
                </a:solidFill>
                <a:effectLst/>
                <a:latin typeface="+mn-lt"/>
                <a:ea typeface="+mn-ea"/>
                <a:cs typeface="+mn-cs"/>
              </a:rPr>
              <a:t> the room </a:t>
            </a:r>
            <a:r>
              <a:rPr lang="it-IT" sz="1200" kern="1200" dirty="0" err="1" smtClean="0">
                <a:solidFill>
                  <a:schemeClr val="tx1"/>
                </a:solidFill>
                <a:effectLst/>
                <a:latin typeface="+mn-lt"/>
                <a:ea typeface="+mn-ea"/>
                <a:cs typeface="+mn-cs"/>
              </a:rPr>
              <a:t>required</a:t>
            </a:r>
            <a:r>
              <a:rPr lang="it-IT" sz="1200" kern="1200" dirty="0" smtClean="0">
                <a:solidFill>
                  <a:schemeClr val="tx1"/>
                </a:solidFill>
                <a:effectLst/>
                <a:latin typeface="+mn-lt"/>
                <a:ea typeface="+mn-ea"/>
                <a:cs typeface="+mn-cs"/>
              </a:rPr>
              <a:t> by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15 or 16 and </a:t>
            </a:r>
            <a:r>
              <a:rPr lang="it-IT" sz="1200" kern="1200" dirty="0" err="1" smtClean="0">
                <a:solidFill>
                  <a:schemeClr val="tx1"/>
                </a:solidFill>
                <a:effectLst/>
                <a:latin typeface="+mn-lt"/>
                <a:ea typeface="+mn-ea"/>
                <a:cs typeface="+mn-cs"/>
              </a:rPr>
              <a:t>when</a:t>
            </a:r>
            <a:r>
              <a:rPr lang="it-IT" sz="1200" kern="1200" dirty="0" smtClean="0">
                <a:solidFill>
                  <a:schemeClr val="tx1"/>
                </a:solidFill>
                <a:effectLst/>
                <a:latin typeface="+mn-lt"/>
                <a:ea typeface="+mn-ea"/>
                <a:cs typeface="+mn-cs"/>
              </a:rPr>
              <a:t> no </a:t>
            </a:r>
            <a:r>
              <a:rPr lang="it-IT" sz="1200" kern="1200" dirty="0" err="1" smtClean="0">
                <a:solidFill>
                  <a:schemeClr val="tx1"/>
                </a:solidFill>
                <a:effectLst/>
                <a:latin typeface="+mn-lt"/>
                <a:ea typeface="+mn-ea"/>
                <a:cs typeface="+mn-cs"/>
              </a:rPr>
              <a:t>Section</a:t>
            </a:r>
            <a:r>
              <a:rPr lang="it-IT" sz="1200" kern="1200" dirty="0" smtClean="0">
                <a:solidFill>
                  <a:schemeClr val="tx1"/>
                </a:solidFill>
                <a:effectLst/>
                <a:latin typeface="+mn-lt"/>
                <a:ea typeface="+mn-ea"/>
                <a:cs typeface="+mn-cs"/>
              </a:rPr>
              <a:t> C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applies</a:t>
            </a:r>
            <a:r>
              <a:rPr lang="it-IT" sz="1200" kern="1200" dirty="0" smtClean="0">
                <a:solidFill>
                  <a:schemeClr val="tx1"/>
                </a:solidFill>
                <a:effectLst/>
                <a:latin typeface="+mn-lt"/>
                <a:ea typeface="+mn-ea"/>
                <a:cs typeface="+mn-cs"/>
              </a:rPr>
              <a:t>. At </a:t>
            </a:r>
            <a:r>
              <a:rPr lang="it-IT" sz="1200" kern="1200" dirty="0" err="1" smtClean="0">
                <a:solidFill>
                  <a:schemeClr val="tx1"/>
                </a:solidFill>
                <a:effectLst/>
                <a:latin typeface="+mn-lt"/>
                <a:ea typeface="+mn-ea"/>
                <a:cs typeface="+mn-cs"/>
              </a:rPr>
              <a:t>present</a:t>
            </a:r>
            <a:r>
              <a:rPr lang="it-IT" sz="1200" kern="1200" dirty="0" smtClean="0">
                <a:solidFill>
                  <a:schemeClr val="tx1"/>
                </a:solidFill>
                <a:effectLst/>
                <a:latin typeface="+mn-lt"/>
                <a:ea typeface="+mn-ea"/>
                <a:cs typeface="+mn-cs"/>
              </a:rPr>
              <a:t> in </a:t>
            </a:r>
            <a:r>
              <a:rPr lang="it-IT" sz="1200" kern="1200" dirty="0" err="1" smtClean="0">
                <a:solidFill>
                  <a:schemeClr val="tx1"/>
                </a:solidFill>
                <a:effectLst/>
                <a:latin typeface="+mn-lt"/>
                <a:ea typeface="+mn-ea"/>
                <a:cs typeface="+mn-cs"/>
              </a:rPr>
              <a:t>these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incidents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only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possible</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exonerate</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keep</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clear</a:t>
            </a:r>
            <a:r>
              <a:rPr lang="it-IT" sz="1200" kern="1200" dirty="0" smtClean="0">
                <a:solidFill>
                  <a:schemeClr val="tx1"/>
                </a:solidFill>
                <a:effectLst/>
                <a:latin typeface="+mn-lt"/>
                <a:ea typeface="+mn-ea"/>
                <a:cs typeface="+mn-cs"/>
              </a:rPr>
              <a:t> boat under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64.1(a) </a:t>
            </a:r>
            <a:r>
              <a:rPr lang="it-IT" sz="1200" kern="1200" dirty="0" err="1" smtClean="0">
                <a:solidFill>
                  <a:schemeClr val="tx1"/>
                </a:solidFill>
                <a:effectLst/>
                <a:latin typeface="+mn-lt"/>
                <a:ea typeface="+mn-ea"/>
                <a:cs typeface="+mn-cs"/>
              </a:rPr>
              <a:t>after</a:t>
            </a:r>
            <a:r>
              <a:rPr lang="it-IT" sz="1200" kern="1200" dirty="0" smtClean="0">
                <a:solidFill>
                  <a:schemeClr val="tx1"/>
                </a:solidFill>
                <a:effectLst/>
                <a:latin typeface="+mn-lt"/>
                <a:ea typeface="+mn-ea"/>
                <a:cs typeface="+mn-cs"/>
              </a:rPr>
              <a:t> a </a:t>
            </a:r>
            <a:r>
              <a:rPr lang="it-IT" sz="1200" kern="1200" dirty="0" err="1" smtClean="0">
                <a:solidFill>
                  <a:schemeClr val="tx1"/>
                </a:solidFill>
                <a:effectLst/>
                <a:latin typeface="+mn-lt"/>
                <a:ea typeface="+mn-ea"/>
                <a:cs typeface="+mn-cs"/>
              </a:rPr>
              <a:t>hearing</a:t>
            </a:r>
            <a:r>
              <a:rPr lang="it-IT" sz="1200" kern="1200" dirty="0" smtClean="0">
                <a:solidFill>
                  <a:schemeClr val="tx1"/>
                </a:solidFill>
                <a:effectLst/>
                <a:latin typeface="+mn-lt"/>
                <a:ea typeface="+mn-ea"/>
                <a:cs typeface="+mn-cs"/>
              </a:rPr>
              <a:t>. For </a:t>
            </a:r>
            <a:r>
              <a:rPr lang="it-IT" sz="1200" kern="1200" dirty="0" err="1" smtClean="0">
                <a:solidFill>
                  <a:schemeClr val="tx1"/>
                </a:solidFill>
                <a:effectLst/>
                <a:latin typeface="+mn-lt"/>
                <a:ea typeface="+mn-ea"/>
                <a:cs typeface="+mn-cs"/>
              </a:rPr>
              <a:t>example</a:t>
            </a:r>
            <a:r>
              <a:rPr lang="it-IT" sz="1200" kern="1200" dirty="0" smtClean="0">
                <a:solidFill>
                  <a:schemeClr val="tx1"/>
                </a:solidFill>
                <a:effectLst/>
                <a:latin typeface="+mn-lt"/>
                <a:ea typeface="+mn-ea"/>
                <a:cs typeface="+mn-cs"/>
              </a:rPr>
              <a:t>, a boat </a:t>
            </a:r>
            <a:r>
              <a:rPr lang="it-IT" sz="1200" kern="1200" dirty="0" err="1" smtClean="0">
                <a:solidFill>
                  <a:schemeClr val="tx1"/>
                </a:solidFill>
                <a:effectLst/>
                <a:latin typeface="+mn-lt"/>
                <a:ea typeface="+mn-ea"/>
                <a:cs typeface="+mn-cs"/>
              </a:rPr>
              <a:t>that</a:t>
            </a:r>
            <a:r>
              <a:rPr lang="it-IT" sz="1200" kern="1200" dirty="0" smtClean="0">
                <a:solidFill>
                  <a:schemeClr val="tx1"/>
                </a:solidFill>
                <a:effectLst/>
                <a:latin typeface="+mn-lt"/>
                <a:ea typeface="+mn-ea"/>
                <a:cs typeface="+mn-cs"/>
              </a:rPr>
              <a:t> breaks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11 </a:t>
            </a:r>
            <a:r>
              <a:rPr lang="it-IT" sz="1200" kern="1200" dirty="0" err="1" smtClean="0">
                <a:solidFill>
                  <a:schemeClr val="tx1"/>
                </a:solidFill>
                <a:effectLst/>
                <a:latin typeface="+mn-lt"/>
                <a:ea typeface="+mn-ea"/>
                <a:cs typeface="+mn-cs"/>
              </a:rPr>
              <a:t>because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she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has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not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been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given</a:t>
            </a:r>
            <a:r>
              <a:rPr lang="it-IT" sz="1200" kern="1200" dirty="0" smtClean="0">
                <a:solidFill>
                  <a:schemeClr val="tx1"/>
                </a:solidFill>
                <a:effectLst/>
                <a:latin typeface="+mn-lt"/>
                <a:ea typeface="+mn-ea"/>
                <a:cs typeface="+mn-cs"/>
              </a:rPr>
              <a:t> room by a right-</a:t>
            </a:r>
            <a:r>
              <a:rPr lang="it-IT" sz="1200" kern="1200" dirty="0" err="1" smtClean="0">
                <a:solidFill>
                  <a:schemeClr val="tx1"/>
                </a:solidFill>
                <a:effectLst/>
                <a:latin typeface="+mn-lt"/>
                <a:ea typeface="+mn-ea"/>
                <a:cs typeface="+mn-cs"/>
              </a:rPr>
              <a:t>ofway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leeward</a:t>
            </a:r>
            <a:r>
              <a:rPr lang="it-IT" sz="1200" kern="1200" dirty="0" smtClean="0">
                <a:solidFill>
                  <a:schemeClr val="tx1"/>
                </a:solidFill>
                <a:effectLst/>
                <a:latin typeface="+mn-lt"/>
                <a:ea typeface="+mn-ea"/>
                <a:cs typeface="+mn-cs"/>
              </a:rPr>
              <a:t> boat </a:t>
            </a:r>
            <a:r>
              <a:rPr lang="it-IT" sz="1200" kern="1200" dirty="0" err="1" smtClean="0">
                <a:solidFill>
                  <a:schemeClr val="tx1"/>
                </a:solidFill>
                <a:effectLst/>
                <a:latin typeface="+mn-lt"/>
                <a:ea typeface="+mn-ea"/>
                <a:cs typeface="+mn-cs"/>
              </a:rPr>
              <a:t>has</a:t>
            </a:r>
            <a:r>
              <a:rPr lang="it-IT" sz="1200" kern="1200" dirty="0" smtClean="0">
                <a:solidFill>
                  <a:schemeClr val="tx1"/>
                </a:solidFill>
                <a:effectLst/>
                <a:latin typeface="+mn-lt"/>
                <a:ea typeface="+mn-ea"/>
                <a:cs typeface="+mn-cs"/>
              </a:rPr>
              <a:t> a </a:t>
            </a:r>
            <a:r>
              <a:rPr lang="it-IT" sz="1200" kern="1200" dirty="0" err="1" smtClean="0">
                <a:solidFill>
                  <a:schemeClr val="tx1"/>
                </a:solidFill>
                <a:effectLst/>
                <a:latin typeface="+mn-lt"/>
                <a:ea typeface="+mn-ea"/>
                <a:cs typeface="+mn-cs"/>
              </a:rPr>
              <a:t>problem</a:t>
            </a:r>
            <a:r>
              <a:rPr lang="it-IT" sz="1200" kern="1200" dirty="0" smtClean="0">
                <a:solidFill>
                  <a:schemeClr val="tx1"/>
                </a:solidFill>
                <a:effectLst/>
                <a:latin typeface="+mn-lt"/>
                <a:ea typeface="+mn-ea"/>
                <a:cs typeface="+mn-cs"/>
              </a:rPr>
              <a:t> with the </a:t>
            </a:r>
            <a:r>
              <a:rPr lang="it-IT" sz="1200" kern="1200" dirty="0" err="1" smtClean="0">
                <a:solidFill>
                  <a:schemeClr val="tx1"/>
                </a:solidFill>
                <a:effectLst/>
                <a:latin typeface="+mn-lt"/>
                <a:ea typeface="+mn-ea"/>
                <a:cs typeface="+mn-cs"/>
              </a:rPr>
              <a:t>Sportsmanship</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Principle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which</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requires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her</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promptly</a:t>
            </a:r>
            <a:r>
              <a:rPr lang="it-IT" sz="1200" kern="1200" dirty="0" smtClean="0">
                <a:solidFill>
                  <a:schemeClr val="tx1"/>
                </a:solidFill>
                <a:effectLst/>
                <a:latin typeface="+mn-lt"/>
                <a:ea typeface="+mn-ea"/>
                <a:cs typeface="+mn-cs"/>
              </a:rPr>
              <a:t> take a penalty. </a:t>
            </a:r>
          </a:p>
          <a:p>
            <a:r>
              <a:rPr lang="it-IT" sz="1200" kern="1200" dirty="0" smtClean="0">
                <a:solidFill>
                  <a:schemeClr val="tx1"/>
                </a:solidFill>
                <a:effectLst/>
                <a:latin typeface="+mn-lt"/>
                <a:ea typeface="+mn-ea"/>
                <a:cs typeface="+mn-cs"/>
              </a:rPr>
              <a:t>3. The </a:t>
            </a:r>
            <a:r>
              <a:rPr lang="it-IT" sz="1200" kern="1200" dirty="0" err="1" smtClean="0">
                <a:solidFill>
                  <a:schemeClr val="tx1"/>
                </a:solidFill>
                <a:effectLst/>
                <a:latin typeface="+mn-lt"/>
                <a:ea typeface="+mn-ea"/>
                <a:cs typeface="+mn-cs"/>
              </a:rPr>
              <a:t>requirement</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give</a:t>
            </a:r>
            <a:r>
              <a:rPr lang="it-IT" sz="1200" kern="1200" dirty="0" smtClean="0">
                <a:solidFill>
                  <a:schemeClr val="tx1"/>
                </a:solidFill>
                <a:effectLst/>
                <a:latin typeface="+mn-lt"/>
                <a:ea typeface="+mn-ea"/>
                <a:cs typeface="+mn-cs"/>
              </a:rPr>
              <a:t> room or </a:t>
            </a:r>
            <a:r>
              <a:rPr lang="it-IT" sz="1200" kern="1200" dirty="0" err="1" smtClean="0">
                <a:solidFill>
                  <a:schemeClr val="tx1"/>
                </a:solidFill>
                <a:effectLst/>
                <a:latin typeface="+mn-lt"/>
                <a:ea typeface="+mn-ea"/>
                <a:cs typeface="+mn-cs"/>
              </a:rPr>
              <a:t>mark</a:t>
            </a:r>
            <a:r>
              <a:rPr lang="it-IT" sz="1200" kern="1200" dirty="0" smtClean="0">
                <a:solidFill>
                  <a:schemeClr val="tx1"/>
                </a:solidFill>
                <a:effectLst/>
                <a:latin typeface="+mn-lt"/>
                <a:ea typeface="+mn-ea"/>
                <a:cs typeface="+mn-cs"/>
              </a:rPr>
              <a:t>-room </a:t>
            </a:r>
            <a:r>
              <a:rPr lang="it-IT" sz="1200" kern="1200" dirty="0" err="1" smtClean="0">
                <a:solidFill>
                  <a:schemeClr val="tx1"/>
                </a:solidFill>
                <a:effectLst/>
                <a:latin typeface="+mn-lt"/>
                <a:ea typeface="+mn-ea"/>
                <a:cs typeface="+mn-cs"/>
              </a:rPr>
              <a:t>exists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only</a:t>
            </a:r>
            <a:r>
              <a:rPr lang="it-IT" sz="1200" kern="1200" dirty="0" smtClean="0">
                <a:solidFill>
                  <a:schemeClr val="tx1"/>
                </a:solidFill>
                <a:effectLst/>
                <a:latin typeface="+mn-lt"/>
                <a:ea typeface="+mn-ea"/>
                <a:cs typeface="+mn-cs"/>
              </a:rPr>
              <a:t> in the </a:t>
            </a:r>
            <a:r>
              <a:rPr lang="it-IT" sz="1200" kern="1200" dirty="0" err="1" smtClean="0">
                <a:solidFill>
                  <a:schemeClr val="tx1"/>
                </a:solidFill>
                <a:effectLst/>
                <a:latin typeface="+mn-lt"/>
                <a:ea typeface="+mn-ea"/>
                <a:cs typeface="+mn-cs"/>
              </a:rPr>
              <a:t>rules</a:t>
            </a:r>
            <a:r>
              <a:rPr lang="it-IT" sz="1200" kern="1200" dirty="0" smtClean="0">
                <a:solidFill>
                  <a:schemeClr val="tx1"/>
                </a:solidFill>
                <a:effectLst/>
                <a:latin typeface="+mn-lt"/>
                <a:ea typeface="+mn-ea"/>
                <a:cs typeface="+mn-cs"/>
              </a:rPr>
              <a:t> of Part 2, and </a:t>
            </a:r>
            <a:r>
              <a:rPr lang="it-IT" sz="1200" kern="1200" dirty="0" err="1" smtClean="0">
                <a:solidFill>
                  <a:schemeClr val="tx1"/>
                </a:solidFill>
                <a:effectLst/>
                <a:latin typeface="+mn-lt"/>
                <a:ea typeface="+mn-ea"/>
                <a:cs typeface="+mn-cs"/>
              </a:rPr>
              <a:t>changes</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them</a:t>
            </a:r>
            <a:r>
              <a:rPr lang="it-IT" sz="1200" kern="1200" dirty="0" smtClean="0">
                <a:solidFill>
                  <a:schemeClr val="tx1"/>
                </a:solidFill>
                <a:effectLst/>
                <a:latin typeface="+mn-lt"/>
                <a:ea typeface="+mn-ea"/>
                <a:cs typeface="+mn-cs"/>
              </a:rPr>
              <a:t> in some </a:t>
            </a:r>
            <a:r>
              <a:rPr lang="it-IT" sz="1200" kern="1200" dirty="0" err="1" smtClean="0">
                <a:solidFill>
                  <a:schemeClr val="tx1"/>
                </a:solidFill>
                <a:effectLst/>
                <a:latin typeface="+mn-lt"/>
                <a:ea typeface="+mn-ea"/>
                <a:cs typeface="+mn-cs"/>
              </a:rPr>
              <a:t>appendices</a:t>
            </a:r>
            <a:r>
              <a:rPr lang="it-IT" sz="1200" kern="1200" dirty="0" smtClean="0">
                <a:solidFill>
                  <a:schemeClr val="tx1"/>
                </a:solidFill>
                <a:effectLst/>
                <a:latin typeface="+mn-lt"/>
                <a:ea typeface="+mn-ea"/>
                <a:cs typeface="+mn-cs"/>
              </a:rPr>
              <a:t>, so </a:t>
            </a:r>
            <a:r>
              <a:rPr lang="it-IT" sz="1200" kern="1200" dirty="0" err="1" smtClean="0">
                <a:solidFill>
                  <a:schemeClr val="tx1"/>
                </a:solidFill>
                <a:effectLst/>
                <a:latin typeface="+mn-lt"/>
                <a:ea typeface="+mn-ea"/>
                <a:cs typeface="+mn-cs"/>
              </a:rPr>
              <a:t>simply</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deleting</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words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shown</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provides</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required</a:t>
            </a:r>
            <a:r>
              <a:rPr lang="it-IT" sz="1200" kern="1200" dirty="0" smtClean="0">
                <a:solidFill>
                  <a:schemeClr val="tx1"/>
                </a:solidFill>
                <a:effectLst/>
                <a:latin typeface="+mn-lt"/>
                <a:ea typeface="+mn-ea"/>
                <a:cs typeface="+mn-cs"/>
              </a:rPr>
              <a:t> scope.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14 </a:t>
            </a:r>
            <a:r>
              <a:rPr lang="it-IT" sz="1200" kern="1200" dirty="0" err="1" smtClean="0">
                <a:solidFill>
                  <a:schemeClr val="tx1"/>
                </a:solidFill>
                <a:effectLst/>
                <a:latin typeface="+mn-lt"/>
                <a:ea typeface="+mn-ea"/>
                <a:cs typeface="+mn-cs"/>
              </a:rPr>
              <a:t>relates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only</a:t>
            </a:r>
            <a:r>
              <a:rPr lang="it-IT" sz="1200" kern="1200" dirty="0" smtClean="0">
                <a:solidFill>
                  <a:schemeClr val="tx1"/>
                </a:solidFill>
                <a:effectLst/>
                <a:latin typeface="+mn-lt"/>
                <a:ea typeface="+mn-ea"/>
                <a:cs typeface="+mn-cs"/>
              </a:rPr>
              <a:t> to </a:t>
            </a:r>
            <a:r>
              <a:rPr lang="it-IT" sz="1200" kern="1200" dirty="0" err="1" smtClean="0">
                <a:solidFill>
                  <a:schemeClr val="tx1"/>
                </a:solidFill>
                <a:effectLst/>
                <a:latin typeface="+mn-lt"/>
                <a:ea typeface="+mn-ea"/>
                <a:cs typeface="+mn-cs"/>
              </a:rPr>
              <a:t>avoiding</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contact</a:t>
            </a:r>
            <a:r>
              <a:rPr lang="it-IT" sz="1200" kern="1200" dirty="0" smtClean="0">
                <a:solidFill>
                  <a:schemeClr val="tx1"/>
                </a:solidFill>
                <a:effectLst/>
                <a:latin typeface="+mn-lt"/>
                <a:ea typeface="+mn-ea"/>
                <a:cs typeface="+mn-cs"/>
              </a:rPr>
              <a:t> and </a:t>
            </a:r>
            <a:r>
              <a:rPr lang="it-IT" sz="1200" kern="1200" dirty="0" err="1" smtClean="0">
                <a:solidFill>
                  <a:schemeClr val="tx1"/>
                </a:solidFill>
                <a:effectLst/>
                <a:latin typeface="+mn-lt"/>
                <a:ea typeface="+mn-ea"/>
                <a:cs typeface="+mn-cs"/>
              </a:rPr>
              <a:t>does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not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require</a:t>
            </a:r>
            <a:r>
              <a:rPr lang="it-IT" sz="1200" kern="1200" dirty="0" smtClean="0">
                <a:solidFill>
                  <a:schemeClr val="tx1"/>
                </a:solidFill>
                <a:effectLst/>
                <a:latin typeface="+mn-lt"/>
                <a:ea typeface="+mn-ea"/>
                <a:cs typeface="+mn-cs"/>
              </a:rPr>
              <a:t> the </a:t>
            </a:r>
            <a:r>
              <a:rPr lang="it-IT" sz="1200" kern="1200" dirty="0" err="1" smtClean="0">
                <a:solidFill>
                  <a:schemeClr val="tx1"/>
                </a:solidFill>
                <a:effectLst/>
                <a:latin typeface="+mn-lt"/>
                <a:ea typeface="+mn-ea"/>
                <a:cs typeface="+mn-cs"/>
              </a:rPr>
              <a:t>giving</a:t>
            </a:r>
            <a:r>
              <a:rPr lang="it-IT" sz="1200" kern="1200" dirty="0" smtClean="0">
                <a:solidFill>
                  <a:schemeClr val="tx1"/>
                </a:solidFill>
                <a:effectLst/>
                <a:latin typeface="+mn-lt"/>
                <a:ea typeface="+mn-ea"/>
                <a:cs typeface="+mn-cs"/>
              </a:rPr>
              <a:t> of room; </a:t>
            </a:r>
            <a:r>
              <a:rPr lang="it-IT" sz="1200" kern="1200" dirty="0" err="1" smtClean="0">
                <a:solidFill>
                  <a:schemeClr val="tx1"/>
                </a:solidFill>
                <a:effectLst/>
                <a:latin typeface="+mn-lt"/>
                <a:ea typeface="+mn-ea"/>
                <a:cs typeface="+mn-cs"/>
              </a:rPr>
              <a:t>there</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should</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never</a:t>
            </a:r>
            <a:r>
              <a:rPr lang="it-IT" sz="1200" kern="1200" dirty="0" smtClean="0">
                <a:solidFill>
                  <a:schemeClr val="tx1"/>
                </a:solidFill>
                <a:effectLst/>
                <a:latin typeface="+mn-lt"/>
                <a:ea typeface="+mn-ea"/>
                <a:cs typeface="+mn-cs"/>
              </a:rPr>
              <a:t> be </a:t>
            </a:r>
            <a:r>
              <a:rPr lang="it-IT" sz="1200" kern="1200" dirty="0" err="1" smtClean="0">
                <a:solidFill>
                  <a:schemeClr val="tx1"/>
                </a:solidFill>
                <a:effectLst/>
                <a:latin typeface="+mn-lt"/>
                <a:ea typeface="+mn-ea"/>
                <a:cs typeface="+mn-cs"/>
              </a:rPr>
              <a:t>exoneration</a:t>
            </a:r>
            <a:r>
              <a:rPr lang="it-IT" sz="1200" kern="1200" dirty="0" smtClean="0">
                <a:solidFill>
                  <a:schemeClr val="tx1"/>
                </a:solidFill>
                <a:effectLst/>
                <a:latin typeface="+mn-lt"/>
                <a:ea typeface="+mn-ea"/>
                <a:cs typeface="+mn-cs"/>
              </a:rPr>
              <a:t> for breaking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14, </a:t>
            </a:r>
            <a:r>
              <a:rPr lang="it-IT" sz="1200" kern="1200" dirty="0" err="1" smtClean="0">
                <a:solidFill>
                  <a:schemeClr val="tx1"/>
                </a:solidFill>
                <a:effectLst/>
                <a:latin typeface="+mn-lt"/>
                <a:ea typeface="+mn-ea"/>
                <a:cs typeface="+mn-cs"/>
              </a:rPr>
              <a:t>except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as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stated</a:t>
            </a:r>
            <a:r>
              <a:rPr lang="it-IT" sz="1200" kern="1200" dirty="0" smtClean="0">
                <a:solidFill>
                  <a:schemeClr val="tx1"/>
                </a:solidFill>
                <a:effectLst/>
                <a:latin typeface="+mn-lt"/>
                <a:ea typeface="+mn-ea"/>
                <a:cs typeface="+mn-cs"/>
              </a:rPr>
              <a:t> in </a:t>
            </a:r>
            <a:r>
              <a:rPr lang="it-IT" sz="1200" kern="1200" dirty="0" err="1" smtClean="0">
                <a:solidFill>
                  <a:schemeClr val="tx1"/>
                </a:solidFill>
                <a:effectLst/>
                <a:latin typeface="+mn-lt"/>
                <a:ea typeface="+mn-ea"/>
                <a:cs typeface="+mn-cs"/>
              </a:rPr>
              <a:t>rule</a:t>
            </a:r>
            <a:r>
              <a:rPr lang="it-IT" sz="1200" kern="1200" dirty="0" smtClean="0">
                <a:solidFill>
                  <a:schemeClr val="tx1"/>
                </a:solidFill>
                <a:effectLst/>
                <a:latin typeface="+mn-lt"/>
                <a:ea typeface="+mn-ea"/>
                <a:cs typeface="+mn-cs"/>
              </a:rPr>
              <a:t> 14(b), and </a:t>
            </a:r>
            <a:r>
              <a:rPr lang="it-IT" sz="1200" kern="1200" dirty="0" err="1" smtClean="0">
                <a:solidFill>
                  <a:schemeClr val="tx1"/>
                </a:solidFill>
                <a:effectLst/>
                <a:latin typeface="+mn-lt"/>
                <a:ea typeface="+mn-ea"/>
                <a:cs typeface="+mn-cs"/>
              </a:rPr>
              <a:t>this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is</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not</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changed</a:t>
            </a:r>
            <a:r>
              <a:rPr lang="it-IT" sz="1200" kern="1200" dirty="0" smtClean="0">
                <a:solidFill>
                  <a:schemeClr val="tx1"/>
                </a:solidFill>
                <a:effectLst/>
                <a:latin typeface="+mn-lt"/>
                <a:ea typeface="+mn-ea"/>
                <a:cs typeface="+mn-cs"/>
              </a:rPr>
              <a:t> by the </a:t>
            </a:r>
            <a:r>
              <a:rPr lang="it-IT" sz="1200" kern="1200" dirty="0" err="1" smtClean="0">
                <a:solidFill>
                  <a:schemeClr val="tx1"/>
                </a:solidFill>
                <a:effectLst/>
                <a:latin typeface="+mn-lt"/>
                <a:ea typeface="+mn-ea"/>
                <a:cs typeface="+mn-cs"/>
              </a:rPr>
              <a:t>proposal</a:t>
            </a:r>
            <a:r>
              <a:rPr lang="it-IT" sz="1200" kern="1200" dirty="0" smtClean="0">
                <a:solidFill>
                  <a:schemeClr val="tx1"/>
                </a:solidFill>
                <a:effectLst/>
                <a:latin typeface="+mn-lt"/>
                <a:ea typeface="+mn-ea"/>
                <a:cs typeface="+mn-cs"/>
              </a:rPr>
              <a:t>. </a:t>
            </a:r>
            <a:r>
              <a:rPr lang="it-IT" sz="1200" kern="1200" dirty="0" err="1" smtClean="0">
                <a:solidFill>
                  <a:schemeClr val="tx1"/>
                </a:solidFill>
                <a:effectLst/>
                <a:latin typeface="+mn-lt"/>
                <a:ea typeface="+mn-ea"/>
                <a:cs typeface="+mn-cs"/>
              </a:rPr>
              <a:t>Submission</a:t>
            </a:r>
            <a:r>
              <a:rPr lang="it-IT" sz="1200" kern="1200" dirty="0" smtClean="0">
                <a:solidFill>
                  <a:schemeClr val="tx1"/>
                </a:solidFill>
                <a:effectLst/>
                <a:latin typeface="+mn-lt"/>
                <a:ea typeface="+mn-ea"/>
                <a:cs typeface="+mn-cs"/>
              </a:rPr>
              <a:t> 135-14</a:t>
            </a:r>
            <a:endParaRPr lang="it-IT" dirty="0"/>
          </a:p>
        </p:txBody>
      </p:sp>
      <p:sp>
        <p:nvSpPr>
          <p:cNvPr id="4" name="Segnaposto numero diapositiva 3"/>
          <p:cNvSpPr>
            <a:spLocks noGrp="1"/>
          </p:cNvSpPr>
          <p:nvPr>
            <p:ph type="sldNum" sz="quarter" idx="10"/>
          </p:nvPr>
        </p:nvSpPr>
        <p:spPr/>
        <p:txBody>
          <a:bodyPr/>
          <a:lstStyle/>
          <a:p>
            <a:fld id="{B9E52D93-CB71-469E-876E-8A3D3C1C0BB4}" type="slidenum">
              <a:rPr lang="it-IT" smtClean="0"/>
              <a:t>23</a:t>
            </a:fld>
            <a:endParaRPr lang="it-IT"/>
          </a:p>
        </p:txBody>
      </p:sp>
    </p:spTree>
    <p:extLst>
      <p:ext uri="{BB962C8B-B14F-4D97-AF65-F5344CB8AC3E}">
        <p14:creationId xmlns:p14="http://schemas.microsoft.com/office/powerpoint/2010/main" val="891977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1200" kern="1200" dirty="0" smtClean="0">
                <a:solidFill>
                  <a:schemeClr val="tx1"/>
                </a:solidFill>
                <a:effectLst/>
                <a:latin typeface="+mn-lt"/>
                <a:ea typeface="+mn-ea"/>
                <a:cs typeface="+mn-cs"/>
              </a:rPr>
              <a:t>Prima faceva riferimento alla 55 e in qualche appendice si diceva “ e ciò modifica il preambolo </a:t>
            </a:r>
            <a:r>
              <a:rPr lang="is-IS" sz="1200" kern="1200" smtClean="0">
                <a:solidFill>
                  <a:schemeClr val="tx1"/>
                </a:solidFill>
                <a:effectLst/>
                <a:latin typeface="+mn-lt"/>
                <a:ea typeface="+mn-ea"/>
                <a:cs typeface="+mn-cs"/>
              </a:rPr>
              <a:t>…</a:t>
            </a:r>
            <a:endParaRPr lang="it-IT" sz="1200" kern="1200" smtClean="0">
              <a:solidFill>
                <a:schemeClr val="tx1"/>
              </a:solidFill>
              <a:effectLst/>
              <a:latin typeface="+mn-lt"/>
              <a:ea typeface="+mn-ea"/>
              <a:cs typeface="+mn-cs"/>
            </a:endParaRPr>
          </a:p>
        </p:txBody>
      </p:sp>
      <p:sp>
        <p:nvSpPr>
          <p:cNvPr id="4" name="Segnaposto numero diapositiva 3"/>
          <p:cNvSpPr>
            <a:spLocks noGrp="1"/>
          </p:cNvSpPr>
          <p:nvPr>
            <p:ph type="sldNum" sz="quarter" idx="10"/>
          </p:nvPr>
        </p:nvSpPr>
        <p:spPr/>
        <p:txBody>
          <a:bodyPr/>
          <a:lstStyle/>
          <a:p>
            <a:fld id="{B9E52D93-CB71-469E-876E-8A3D3C1C0BB4}" type="slidenum">
              <a:rPr lang="it-IT" smtClean="0"/>
              <a:t>31</a:t>
            </a:fld>
            <a:endParaRPr lang="it-IT"/>
          </a:p>
        </p:txBody>
      </p:sp>
    </p:spTree>
    <p:extLst>
      <p:ext uri="{BB962C8B-B14F-4D97-AF65-F5344CB8AC3E}">
        <p14:creationId xmlns:p14="http://schemas.microsoft.com/office/powerpoint/2010/main" val="1080420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9E52D93-CB71-469E-876E-8A3D3C1C0BB4}" type="slidenum">
              <a:rPr lang="it-IT" smtClean="0"/>
              <a:t>70</a:t>
            </a:fld>
            <a:endParaRPr lang="it-IT"/>
          </a:p>
        </p:txBody>
      </p:sp>
    </p:spTree>
    <p:extLst>
      <p:ext uri="{BB962C8B-B14F-4D97-AF65-F5344CB8AC3E}">
        <p14:creationId xmlns:p14="http://schemas.microsoft.com/office/powerpoint/2010/main" val="3851952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66295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Date Placeholder 2"/>
          <p:cNvSpPr>
            <a:spLocks noGrp="1"/>
          </p:cNvSpPr>
          <p:nvPr>
            <p:ph type="dt" sz="half" idx="10"/>
          </p:nvPr>
        </p:nvSpPr>
        <p:spPr/>
        <p:txBody>
          <a:bodyPr/>
          <a:lstStyle/>
          <a:p>
            <a:fld id="{B900240A-4DE8-412E-B228-166E826B28B3}" type="datetimeFigureOut">
              <a:rPr lang="it-IT" smtClean="0"/>
              <a:t>13/01/17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2928262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3798627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80630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1881513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778813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smtClean="0"/>
              <a:t>Fare clic per modificare lo stile del titolo</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smtClean="0"/>
              <a:t>Modifica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2105721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3792039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4273923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2795178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B900240A-4DE8-412E-B228-166E826B28B3}" type="datetimeFigureOut">
              <a:rPr lang="it-IT" smtClean="0"/>
              <a:t>13/01/17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3323355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900240A-4DE8-412E-B228-166E826B28B3}" type="datetimeFigureOut">
              <a:rPr lang="it-IT" smtClean="0"/>
              <a:t>13/01/17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2263014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900240A-4DE8-412E-B228-166E826B28B3}" type="datetimeFigureOut">
              <a:rPr lang="it-IT" smtClean="0"/>
              <a:t>13/01/17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4152332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900240A-4DE8-412E-B228-166E826B28B3}" type="datetimeFigureOut">
              <a:rPr lang="it-IT" smtClean="0"/>
              <a:t>13/01/17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1662387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00240A-4DE8-412E-B228-166E826B28B3}" type="datetimeFigureOut">
              <a:rPr lang="it-IT" smtClean="0"/>
              <a:t>13/01/17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3224027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900240A-4DE8-412E-B228-166E826B28B3}" type="datetimeFigureOut">
              <a:rPr lang="it-IT" smtClean="0"/>
              <a:t>13/01/17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353509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smtClean="0"/>
              <a:t>Fare clic per modificare lo stile del titolo</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B900240A-4DE8-412E-B228-166E826B28B3}" type="datetimeFigureOut">
              <a:rPr lang="it-IT" smtClean="0"/>
              <a:t>13/01/17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28996E-9E3C-4AB7-B906-C7FD1242C7C8}" type="slidenum">
              <a:rPr lang="it-IT" smtClean="0"/>
              <a:t>‹n.›</a:t>
            </a:fld>
            <a:endParaRPr lang="it-IT"/>
          </a:p>
        </p:txBody>
      </p:sp>
    </p:spTree>
    <p:extLst>
      <p:ext uri="{BB962C8B-B14F-4D97-AF65-F5344CB8AC3E}">
        <p14:creationId xmlns:p14="http://schemas.microsoft.com/office/powerpoint/2010/main" val="40316823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900240A-4DE8-412E-B228-166E826B28B3}" type="datetimeFigureOut">
              <a:rPr lang="it-IT" smtClean="0"/>
              <a:t>13/01/17</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728996E-9E3C-4AB7-B906-C7FD1242C7C8}" type="slidenum">
              <a:rPr lang="it-IT" smtClean="0"/>
              <a:t>‹n.›</a:t>
            </a:fld>
            <a:endParaRPr lang="it-IT"/>
          </a:p>
        </p:txBody>
      </p:sp>
    </p:spTree>
    <p:extLst>
      <p:ext uri="{BB962C8B-B14F-4D97-AF65-F5344CB8AC3E}">
        <p14:creationId xmlns:p14="http://schemas.microsoft.com/office/powerpoint/2010/main" val="32835950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olo 1"/>
          <p:cNvSpPr>
            <a:spLocks noGrp="1"/>
          </p:cNvSpPr>
          <p:nvPr>
            <p:ph type="ctrTitle"/>
          </p:nvPr>
        </p:nvSpPr>
        <p:spPr>
          <a:xfrm>
            <a:off x="2681977" y="665920"/>
            <a:ext cx="7475814" cy="1938131"/>
          </a:xfrm>
          <a:ln/>
        </p:spPr>
        <p:style>
          <a:lnRef idx="1">
            <a:schemeClr val="accent1"/>
          </a:lnRef>
          <a:fillRef idx="2">
            <a:schemeClr val="accent1"/>
          </a:fillRef>
          <a:effectRef idx="1">
            <a:schemeClr val="accent1"/>
          </a:effectRef>
          <a:fontRef idx="minor">
            <a:schemeClr val="dk1"/>
          </a:fontRef>
        </p:style>
        <p:txBody>
          <a:bodyPr/>
          <a:lstStyle/>
          <a:p>
            <a:r>
              <a:rPr lang="it-IT" b="1" dirty="0" smtClean="0">
                <a:solidFill>
                  <a:schemeClr val="accent1">
                    <a:lumMod val="60000"/>
                    <a:lumOff val="40000"/>
                  </a:schemeClr>
                </a:solidFill>
                <a:effectLst>
                  <a:outerShdw blurRad="38100" dist="38100" dir="2700000" algn="tl">
                    <a:srgbClr val="000000">
                      <a:alpha val="43137"/>
                    </a:srgbClr>
                  </a:outerShdw>
                </a:effectLst>
              </a:rPr>
              <a:t>IL REGOLAMENTO DI REGATA 2017-2020</a:t>
            </a:r>
            <a:endParaRPr lang="it-IT" b="1" dirty="0">
              <a:solidFill>
                <a:schemeClr val="accent1">
                  <a:lumMod val="60000"/>
                  <a:lumOff val="40000"/>
                </a:schemeClr>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a:xfrm>
            <a:off x="1061899" y="2740625"/>
            <a:ext cx="6104214" cy="1175394"/>
          </a:xfrm>
          <a:ln/>
        </p:spPr>
        <p:style>
          <a:lnRef idx="1">
            <a:schemeClr val="accent1"/>
          </a:lnRef>
          <a:fillRef idx="2">
            <a:schemeClr val="accent1"/>
          </a:fillRef>
          <a:effectRef idx="1">
            <a:schemeClr val="accent1"/>
          </a:effectRef>
          <a:fontRef idx="minor">
            <a:schemeClr val="dk1"/>
          </a:fontRef>
        </p:style>
        <p:txBody>
          <a:bodyPr>
            <a:normAutofit/>
          </a:bodyPr>
          <a:lstStyle/>
          <a:p>
            <a:r>
              <a:rPr lang="it-IT" sz="4000" b="1" dirty="0" smtClean="0">
                <a:solidFill>
                  <a:schemeClr val="accent1">
                    <a:lumMod val="60000"/>
                    <a:lumOff val="40000"/>
                  </a:schemeClr>
                </a:solidFill>
                <a:effectLst>
                  <a:outerShdw blurRad="38100" dist="38100" dir="2700000" algn="tl">
                    <a:srgbClr val="000000">
                      <a:alpha val="43137"/>
                    </a:srgbClr>
                  </a:outerShdw>
                </a:effectLst>
              </a:rPr>
              <a:t>COSA CAMBIA?</a:t>
            </a:r>
            <a:endParaRPr lang="it-IT" sz="4000" b="1" dirty="0">
              <a:solidFill>
                <a:schemeClr val="accent1">
                  <a:lumMod val="60000"/>
                  <a:lumOff val="40000"/>
                </a:schemeClr>
              </a:solidFill>
              <a:effectLst>
                <a:outerShdw blurRad="38100" dist="38100" dir="2700000" algn="tl">
                  <a:srgbClr val="000000">
                    <a:alpha val="43137"/>
                  </a:srgbClr>
                </a:outerShdw>
              </a:effectLst>
            </a:endParaRPr>
          </a:p>
        </p:txBody>
      </p:sp>
      <p:sp>
        <p:nvSpPr>
          <p:cNvPr id="5" name="CasellaDiTesto 4"/>
          <p:cNvSpPr txBox="1"/>
          <p:nvPr/>
        </p:nvSpPr>
        <p:spPr>
          <a:xfrm>
            <a:off x="1156986" y="4432852"/>
            <a:ext cx="8633057" cy="1569660"/>
          </a:xfrm>
          <a:prstGeom prst="rect">
            <a:avLst/>
          </a:prstGeom>
          <a:noFill/>
        </p:spPr>
        <p:txBody>
          <a:bodyPr wrap="square" rtlCol="0">
            <a:spAutoFit/>
          </a:bodyPr>
          <a:lstStyle/>
          <a:p>
            <a:r>
              <a:rPr lang="it-IT" sz="2400" dirty="0" smtClean="0"/>
              <a:t>Nel  presente presentazione sono rappresentate:</a:t>
            </a:r>
          </a:p>
          <a:p>
            <a:pPr marL="285750" indent="-285750">
              <a:buFontTx/>
              <a:buChar char="-"/>
            </a:pPr>
            <a:r>
              <a:rPr lang="it-IT" sz="2400" dirty="0" smtClean="0"/>
              <a:t>In rosso le note del redattore</a:t>
            </a:r>
          </a:p>
          <a:p>
            <a:pPr marL="285750" indent="-285750">
              <a:buFontTx/>
              <a:buChar char="-"/>
            </a:pPr>
            <a:r>
              <a:rPr lang="it-IT" sz="2400" dirty="0" smtClean="0"/>
              <a:t>In giallo sono evidenziate le modifiche apportate nel nuovo Regolamento di Regata</a:t>
            </a:r>
            <a:endParaRPr lang="it-IT" sz="2400" dirty="0"/>
          </a:p>
        </p:txBody>
      </p:sp>
    </p:spTree>
    <p:extLst>
      <p:ext uri="{BB962C8B-B14F-4D97-AF65-F5344CB8AC3E}">
        <p14:creationId xmlns:p14="http://schemas.microsoft.com/office/powerpoint/2010/main" val="342365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1571105" y="1296785"/>
            <a:ext cx="8919557" cy="1015663"/>
          </a:xfrm>
          <a:prstGeom prst="rect">
            <a:avLst/>
          </a:prstGeom>
          <a:noFill/>
        </p:spPr>
        <p:txBody>
          <a:bodyPr wrap="square" rtlCol="0">
            <a:spAutoFit/>
          </a:bodyPr>
          <a:lstStyle/>
          <a:p>
            <a:pPr algn="ctr"/>
            <a:r>
              <a:rPr lang="it-IT" sz="6000" b="1" dirty="0" smtClean="0">
                <a:solidFill>
                  <a:schemeClr val="accent1">
                    <a:lumMod val="60000"/>
                    <a:lumOff val="40000"/>
                  </a:schemeClr>
                </a:solidFill>
                <a:effectLst>
                  <a:outerShdw blurRad="38100" dist="38100" dir="2700000" algn="tl">
                    <a:srgbClr val="000000">
                      <a:alpha val="43137"/>
                    </a:srgbClr>
                  </a:outerShdw>
                </a:effectLst>
              </a:rPr>
              <a:t>PRINCIPI DI BASE </a:t>
            </a:r>
            <a:endParaRPr lang="it-IT" sz="6000" b="1" dirty="0">
              <a:solidFill>
                <a:schemeClr val="accent1">
                  <a:lumMod val="60000"/>
                  <a:lumOff val="40000"/>
                </a:schemeClr>
              </a:solidFill>
              <a:effectLst>
                <a:outerShdw blurRad="38100" dist="38100" dir="2700000" algn="tl">
                  <a:srgbClr val="000000">
                    <a:alpha val="43137"/>
                  </a:srgbClr>
                </a:outerShdw>
              </a:effectLst>
            </a:endParaRPr>
          </a:p>
        </p:txBody>
      </p:sp>
      <p:sp>
        <p:nvSpPr>
          <p:cNvPr id="7" name="CasellaDiTesto 6"/>
          <p:cNvSpPr txBox="1"/>
          <p:nvPr/>
        </p:nvSpPr>
        <p:spPr>
          <a:xfrm>
            <a:off x="1155469" y="4006735"/>
            <a:ext cx="8420793" cy="646331"/>
          </a:xfrm>
          <a:prstGeom prst="rect">
            <a:avLst/>
          </a:prstGeom>
          <a:noFill/>
        </p:spPr>
        <p:txBody>
          <a:bodyPr wrap="square" rtlCol="0">
            <a:spAutoFit/>
          </a:bodyPr>
          <a:lstStyle/>
          <a:p>
            <a:endParaRPr lang="it-IT" b="1" dirty="0"/>
          </a:p>
          <a:p>
            <a:endParaRPr lang="it-IT" dirty="0"/>
          </a:p>
        </p:txBody>
      </p:sp>
    </p:spTree>
    <p:extLst>
      <p:ext uri="{BB962C8B-B14F-4D97-AF65-F5344CB8AC3E}">
        <p14:creationId xmlns:p14="http://schemas.microsoft.com/office/powerpoint/2010/main" val="392870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745434" y="1171594"/>
            <a:ext cx="10048461" cy="2308324"/>
          </a:xfrm>
          <a:prstGeom prst="rect">
            <a:avLst/>
          </a:prstGeom>
        </p:spPr>
        <p:txBody>
          <a:bodyPr wrap="square">
            <a:spAutoFit/>
          </a:bodyPr>
          <a:lstStyle/>
          <a:p>
            <a:r>
              <a:rPr lang="it-IT" sz="2400" b="1" dirty="0"/>
              <a:t>2	CORRETTO NAVIGARE</a:t>
            </a:r>
          </a:p>
          <a:p>
            <a:pPr algn="just"/>
            <a:r>
              <a:rPr lang="it-IT" sz="2400" dirty="0"/>
              <a:t>Una barca ed il suo proprietario devono gareggiare nel rispetto dei principi riconosciuti di sportività e correttezza. Una barca può essere penalizzata a norma di questa regola soltanto se risulta chiaramente che detti principi sono stati violati. </a:t>
            </a:r>
            <a:r>
              <a:rPr lang="it-IT" sz="2400" b="1" dirty="0">
                <a:solidFill>
                  <a:srgbClr val="FFFF00"/>
                </a:solidFill>
                <a:effectLst>
                  <a:outerShdw blurRad="38100" dist="38100" dir="2700000" algn="tl">
                    <a:srgbClr val="000000">
                      <a:alpha val="43137"/>
                    </a:srgbClr>
                  </a:outerShdw>
                </a:effectLst>
              </a:rPr>
              <a:t>La penalità dovrà essere o la squalifica o la squalifica non scartabile</a:t>
            </a:r>
            <a:r>
              <a:rPr lang="it-IT" sz="2400" dirty="0"/>
              <a:t>.</a:t>
            </a:r>
          </a:p>
        </p:txBody>
      </p:sp>
    </p:spTree>
    <p:extLst>
      <p:ext uri="{BB962C8B-B14F-4D97-AF65-F5344CB8AC3E}">
        <p14:creationId xmlns:p14="http://schemas.microsoft.com/office/powerpoint/2010/main" val="3843020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715619" y="946286"/>
            <a:ext cx="10883347" cy="646331"/>
          </a:xfrm>
          <a:prstGeom prst="rect">
            <a:avLst/>
          </a:prstGeom>
        </p:spPr>
        <p:txBody>
          <a:bodyPr wrap="square">
            <a:spAutoFit/>
          </a:bodyPr>
          <a:lstStyle/>
          <a:p>
            <a:endParaRPr lang="it-IT" dirty="0" smtClean="0"/>
          </a:p>
          <a:p>
            <a:endParaRPr lang="it-IT" dirty="0"/>
          </a:p>
        </p:txBody>
      </p:sp>
      <p:sp>
        <p:nvSpPr>
          <p:cNvPr id="4" name="Rettangolo 3"/>
          <p:cNvSpPr/>
          <p:nvPr/>
        </p:nvSpPr>
        <p:spPr>
          <a:xfrm>
            <a:off x="685801" y="4388242"/>
            <a:ext cx="10913165" cy="1200329"/>
          </a:xfrm>
          <a:prstGeom prst="rect">
            <a:avLst/>
          </a:prstGeom>
        </p:spPr>
        <p:txBody>
          <a:bodyPr wrap="square">
            <a:spAutoFit/>
          </a:bodyPr>
          <a:lstStyle/>
          <a:p>
            <a:r>
              <a:rPr lang="it-IT" sz="2400" b="1" dirty="0" smtClean="0">
                <a:solidFill>
                  <a:srgbClr val="FFFF00"/>
                </a:solidFill>
              </a:rPr>
              <a:t>3.2 </a:t>
            </a:r>
            <a:r>
              <a:rPr lang="it-IT" sz="2400" dirty="0">
                <a:solidFill>
                  <a:srgbClr val="FFFF00"/>
                </a:solidFill>
              </a:rPr>
              <a:t>	Ogni concorrente e proprietario di barca, in rappresentanza delle loro </a:t>
            </a:r>
            <a:r>
              <a:rPr lang="it-IT" sz="2400" i="1" dirty="0">
                <a:solidFill>
                  <a:srgbClr val="FFFF00"/>
                </a:solidFill>
              </a:rPr>
              <a:t>persone di supporto</a:t>
            </a:r>
            <a:r>
              <a:rPr lang="it-IT" sz="2400" dirty="0">
                <a:solidFill>
                  <a:srgbClr val="FFFF00"/>
                </a:solidFill>
              </a:rPr>
              <a:t>, accettano che le loro </a:t>
            </a:r>
            <a:r>
              <a:rPr lang="it-IT" sz="2400" i="1" dirty="0">
                <a:solidFill>
                  <a:srgbClr val="FFFF00"/>
                </a:solidFill>
              </a:rPr>
              <a:t>persone di supporto </a:t>
            </a:r>
            <a:r>
              <a:rPr lang="it-IT" sz="2400" dirty="0">
                <a:solidFill>
                  <a:srgbClr val="FFFF00"/>
                </a:solidFill>
              </a:rPr>
              <a:t>siano assoggettate alle presenti </a:t>
            </a:r>
            <a:r>
              <a:rPr lang="it-IT" sz="2400" i="1" dirty="0">
                <a:solidFill>
                  <a:srgbClr val="FFFF00"/>
                </a:solidFill>
              </a:rPr>
              <a:t>regole</a:t>
            </a:r>
          </a:p>
        </p:txBody>
      </p:sp>
      <p:sp>
        <p:nvSpPr>
          <p:cNvPr id="6" name="Rettangolo 5"/>
          <p:cNvSpPr/>
          <p:nvPr/>
        </p:nvSpPr>
        <p:spPr>
          <a:xfrm>
            <a:off x="685801" y="1005270"/>
            <a:ext cx="10426148" cy="2677656"/>
          </a:xfrm>
          <a:prstGeom prst="rect">
            <a:avLst/>
          </a:prstGeom>
        </p:spPr>
        <p:txBody>
          <a:bodyPr wrap="square">
            <a:spAutoFit/>
          </a:bodyPr>
          <a:lstStyle/>
          <a:p>
            <a:r>
              <a:rPr lang="it-IT" sz="2400" b="1" dirty="0">
                <a:solidFill>
                  <a:srgbClr val="FFFF00"/>
                </a:solidFill>
              </a:rPr>
              <a:t>3	ACCETTAZIONE DELLE </a:t>
            </a:r>
            <a:r>
              <a:rPr lang="it-IT" sz="2400" b="1" i="1" dirty="0">
                <a:solidFill>
                  <a:srgbClr val="FFFF00"/>
                </a:solidFill>
              </a:rPr>
              <a:t>REGOLE</a:t>
            </a:r>
            <a:r>
              <a:rPr lang="it-IT" sz="2400" b="1" dirty="0">
                <a:solidFill>
                  <a:srgbClr val="FFFF00"/>
                </a:solidFill>
              </a:rPr>
              <a:t>  </a:t>
            </a:r>
          </a:p>
          <a:p>
            <a:r>
              <a:rPr lang="it-IT" sz="2400" b="1" dirty="0">
                <a:solidFill>
                  <a:srgbClr val="FFFF00"/>
                </a:solidFill>
              </a:rPr>
              <a:t>3.1  </a:t>
            </a:r>
            <a:r>
              <a:rPr lang="it-IT" sz="2400" dirty="0">
                <a:solidFill>
                  <a:srgbClr val="FFFF00"/>
                </a:solidFill>
              </a:rPr>
              <a:t>      (a) 	Partecipando o intendendo partecipare ad una regata svolta con le presenti </a:t>
            </a:r>
            <a:r>
              <a:rPr lang="it-IT" sz="2400" i="1" dirty="0">
                <a:solidFill>
                  <a:srgbClr val="FFFF00"/>
                </a:solidFill>
              </a:rPr>
              <a:t>regole</a:t>
            </a:r>
            <a:r>
              <a:rPr lang="it-IT" sz="2400" dirty="0">
                <a:solidFill>
                  <a:srgbClr val="FFFF00"/>
                </a:solidFill>
              </a:rPr>
              <a:t> ogni concorrente e proprietario di barca acconsente ad assoggettarsi alle presenti </a:t>
            </a:r>
            <a:r>
              <a:rPr lang="it-IT" sz="2400" i="1" dirty="0">
                <a:solidFill>
                  <a:srgbClr val="FFFF00"/>
                </a:solidFill>
              </a:rPr>
              <a:t>regole</a:t>
            </a:r>
            <a:r>
              <a:rPr lang="it-IT" sz="2400" dirty="0">
                <a:solidFill>
                  <a:srgbClr val="FFFF00"/>
                </a:solidFill>
              </a:rPr>
              <a:t>.</a:t>
            </a:r>
          </a:p>
          <a:p>
            <a:r>
              <a:rPr lang="it-IT" sz="2400" dirty="0">
                <a:solidFill>
                  <a:srgbClr val="FFFF00"/>
                </a:solidFill>
              </a:rPr>
              <a:t>(b) 	Una persona di supporto che fornisce supporto, o un genitore o tutore quando permettono al loro bimbo di iscriversi ad una regata, acconsentono di assoggettarsi alle presenti </a:t>
            </a:r>
            <a:r>
              <a:rPr lang="it-IT" sz="2400" i="1" dirty="0">
                <a:solidFill>
                  <a:srgbClr val="FFFF00"/>
                </a:solidFill>
              </a:rPr>
              <a:t>regole</a:t>
            </a:r>
            <a:r>
              <a:rPr lang="it-IT" sz="2400" dirty="0">
                <a:solidFill>
                  <a:srgbClr val="FFFF00"/>
                </a:solidFill>
              </a:rPr>
              <a:t>.</a:t>
            </a:r>
          </a:p>
        </p:txBody>
      </p:sp>
    </p:spTree>
    <p:extLst>
      <p:ext uri="{BB962C8B-B14F-4D97-AF65-F5344CB8AC3E}">
        <p14:creationId xmlns:p14="http://schemas.microsoft.com/office/powerpoint/2010/main" val="1715998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3"/>
          <p:cNvSpPr/>
          <p:nvPr/>
        </p:nvSpPr>
        <p:spPr>
          <a:xfrm>
            <a:off x="824947" y="514707"/>
            <a:ext cx="10217426" cy="5632311"/>
          </a:xfrm>
          <a:prstGeom prst="rect">
            <a:avLst/>
          </a:prstGeom>
        </p:spPr>
        <p:txBody>
          <a:bodyPr wrap="square">
            <a:spAutoFit/>
          </a:bodyPr>
          <a:lstStyle/>
          <a:p>
            <a:pPr algn="just"/>
            <a:r>
              <a:rPr lang="it-IT" sz="2400" dirty="0" smtClean="0"/>
              <a:t>			</a:t>
            </a:r>
            <a:r>
              <a:rPr lang="it-IT" sz="2400" b="1" dirty="0" smtClean="0">
                <a:solidFill>
                  <a:srgbClr val="FFFF00"/>
                </a:solidFill>
              </a:rPr>
              <a:t>3.3 </a:t>
            </a:r>
            <a:r>
              <a:rPr lang="it-IT" sz="2400" b="1" dirty="0">
                <a:solidFill>
                  <a:srgbClr val="FFFF00"/>
                </a:solidFill>
              </a:rPr>
              <a:t>	L’accettazione delle regole include l’accordo </a:t>
            </a:r>
          </a:p>
          <a:p>
            <a:pPr algn="just"/>
            <a:endParaRPr lang="it-IT" sz="2400" b="1" dirty="0">
              <a:solidFill>
                <a:srgbClr val="FFFF00"/>
              </a:solidFill>
            </a:endParaRPr>
          </a:p>
          <a:p>
            <a:pPr marL="457200" indent="-457200" algn="just">
              <a:buAutoNum type="alphaLcParenBoth"/>
            </a:pPr>
            <a:r>
              <a:rPr lang="it-IT" sz="2400" dirty="0" smtClean="0">
                <a:solidFill>
                  <a:srgbClr val="FFFF00"/>
                </a:solidFill>
              </a:rPr>
              <a:t>a </a:t>
            </a:r>
            <a:r>
              <a:rPr lang="it-IT" sz="2400" dirty="0">
                <a:solidFill>
                  <a:srgbClr val="FFFF00"/>
                </a:solidFill>
              </a:rPr>
              <a:t>essere soggetto alle regole</a:t>
            </a:r>
            <a:r>
              <a:rPr lang="it-IT" sz="2400" dirty="0" smtClean="0">
                <a:solidFill>
                  <a:srgbClr val="FFFF00"/>
                </a:solidFill>
              </a:rPr>
              <a:t>;</a:t>
            </a:r>
          </a:p>
          <a:p>
            <a:pPr marL="457200" indent="-457200" algn="just">
              <a:buAutoNum type="alphaLcParenBoth"/>
            </a:pPr>
            <a:endParaRPr lang="it-IT" sz="2400" dirty="0">
              <a:solidFill>
                <a:srgbClr val="FFFF00"/>
              </a:solidFill>
            </a:endParaRPr>
          </a:p>
          <a:p>
            <a:pPr marL="457200" indent="-457200" algn="just">
              <a:buAutoNum type="alphaLcParenBoth" startAt="2"/>
            </a:pPr>
            <a:r>
              <a:rPr lang="it-IT" sz="2400" dirty="0" smtClean="0">
                <a:solidFill>
                  <a:srgbClr val="FFFF00"/>
                </a:solidFill>
              </a:rPr>
              <a:t>ad </a:t>
            </a:r>
            <a:r>
              <a:rPr lang="it-IT" sz="2400" dirty="0">
                <a:solidFill>
                  <a:srgbClr val="FFFF00"/>
                </a:solidFill>
              </a:rPr>
              <a:t>accettare le penalizzazioni inflitte e ogni altra azione assunta in base alle </a:t>
            </a:r>
            <a:r>
              <a:rPr lang="it-IT" sz="2400" i="1" dirty="0">
                <a:solidFill>
                  <a:srgbClr val="FFFF00"/>
                </a:solidFill>
              </a:rPr>
              <a:t>regole</a:t>
            </a:r>
            <a:r>
              <a:rPr lang="it-IT" sz="2400" dirty="0">
                <a:solidFill>
                  <a:srgbClr val="FFFF00"/>
                </a:solidFill>
              </a:rPr>
              <a:t>, subordinatamente alle procedure d’appello e di revisione in esse previste, quale decisione definitiva di ogni questione sollevata da dette </a:t>
            </a:r>
            <a:r>
              <a:rPr lang="it-IT" sz="2400" i="1" dirty="0">
                <a:solidFill>
                  <a:srgbClr val="FFFF00"/>
                </a:solidFill>
              </a:rPr>
              <a:t>regole</a:t>
            </a:r>
            <a:r>
              <a:rPr lang="it-IT" sz="2400" dirty="0" smtClean="0">
                <a:solidFill>
                  <a:srgbClr val="FFFF00"/>
                </a:solidFill>
              </a:rPr>
              <a:t>;</a:t>
            </a:r>
          </a:p>
          <a:p>
            <a:pPr algn="just"/>
            <a:r>
              <a:rPr lang="it-IT" sz="2400" dirty="0" smtClean="0">
                <a:solidFill>
                  <a:srgbClr val="FFFF00"/>
                </a:solidFill>
              </a:rPr>
              <a:t> </a:t>
            </a:r>
            <a:endParaRPr lang="it-IT" sz="2400" dirty="0">
              <a:solidFill>
                <a:srgbClr val="FFFF00"/>
              </a:solidFill>
            </a:endParaRPr>
          </a:p>
          <a:p>
            <a:pPr marL="457200" indent="-457200" algn="just">
              <a:buAutoNum type="alphaLcParenBoth" startAt="3"/>
            </a:pPr>
            <a:r>
              <a:rPr lang="it-IT" sz="2400" dirty="0" smtClean="0">
                <a:solidFill>
                  <a:srgbClr val="FFFF00"/>
                </a:solidFill>
              </a:rPr>
              <a:t>per </a:t>
            </a:r>
            <a:r>
              <a:rPr lang="it-IT" sz="2400" dirty="0">
                <a:solidFill>
                  <a:srgbClr val="FFFF00"/>
                </a:solidFill>
              </a:rPr>
              <a:t>quanto riguarda qualsiasi di tali decisioni. a non far ricorso ad una corte di giustizia o tribunale che non sia previsto nelle </a:t>
            </a:r>
            <a:r>
              <a:rPr lang="it-IT" sz="2400" i="1" dirty="0">
                <a:solidFill>
                  <a:srgbClr val="FFFF00"/>
                </a:solidFill>
              </a:rPr>
              <a:t>regole</a:t>
            </a:r>
            <a:r>
              <a:rPr lang="it-IT" sz="2400" dirty="0">
                <a:solidFill>
                  <a:srgbClr val="FFFF00"/>
                </a:solidFill>
              </a:rPr>
              <a:t>; </a:t>
            </a:r>
            <a:r>
              <a:rPr lang="it-IT" sz="2400" dirty="0" smtClean="0">
                <a:solidFill>
                  <a:srgbClr val="FFFF00"/>
                </a:solidFill>
              </a:rPr>
              <a:t>e</a:t>
            </a:r>
          </a:p>
          <a:p>
            <a:pPr algn="just"/>
            <a:endParaRPr lang="it-IT" sz="2400" dirty="0">
              <a:solidFill>
                <a:srgbClr val="FFFF00"/>
              </a:solidFill>
            </a:endParaRPr>
          </a:p>
          <a:p>
            <a:pPr algn="just"/>
            <a:r>
              <a:rPr lang="it-IT" sz="2400" dirty="0">
                <a:solidFill>
                  <a:srgbClr val="FFFF00"/>
                </a:solidFill>
              </a:rPr>
              <a:t>(d)	</a:t>
            </a:r>
            <a:r>
              <a:rPr lang="it-IT" sz="2400" b="1" u="sng" dirty="0">
                <a:solidFill>
                  <a:srgbClr val="FFFF00"/>
                </a:solidFill>
              </a:rPr>
              <a:t>per ogni concorrente e proprietario di barca di assicurarsi che il loro </a:t>
            </a:r>
            <a:r>
              <a:rPr lang="it-IT" sz="2400" b="1" i="1" u="sng" dirty="0">
                <a:solidFill>
                  <a:srgbClr val="FFFF00"/>
                </a:solidFill>
              </a:rPr>
              <a:t>personale di supporto </a:t>
            </a:r>
            <a:r>
              <a:rPr lang="it-IT" sz="2400" b="1" u="sng" dirty="0">
                <a:solidFill>
                  <a:srgbClr val="FFFF00"/>
                </a:solidFill>
              </a:rPr>
              <a:t>sia consapevole di queste </a:t>
            </a:r>
            <a:r>
              <a:rPr lang="it-IT" sz="2400" b="1" i="1" u="sng" dirty="0">
                <a:solidFill>
                  <a:srgbClr val="FFFF00"/>
                </a:solidFill>
              </a:rPr>
              <a:t>regole</a:t>
            </a:r>
          </a:p>
        </p:txBody>
      </p:sp>
    </p:spTree>
    <p:extLst>
      <p:ext uri="{BB962C8B-B14F-4D97-AF65-F5344CB8AC3E}">
        <p14:creationId xmlns:p14="http://schemas.microsoft.com/office/powerpoint/2010/main" val="2330863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033669" y="1490943"/>
            <a:ext cx="10018643" cy="3323987"/>
          </a:xfrm>
          <a:prstGeom prst="rect">
            <a:avLst/>
          </a:prstGeom>
        </p:spPr>
        <p:txBody>
          <a:bodyPr wrap="square">
            <a:spAutoFit/>
          </a:bodyPr>
          <a:lstStyle/>
          <a:p>
            <a:pPr algn="just"/>
            <a:r>
              <a:rPr lang="it-IT" sz="2400" b="1" dirty="0">
                <a:solidFill>
                  <a:srgbClr val="FFFF00"/>
                </a:solidFill>
              </a:rPr>
              <a:t>3.4</a:t>
            </a:r>
            <a:r>
              <a:rPr lang="it-IT" sz="2400" dirty="0">
                <a:solidFill>
                  <a:srgbClr val="FFFF00"/>
                </a:solidFill>
              </a:rPr>
              <a:t>	La persona responsabile di ogni barca dovrà assicurarsi che tutti i concorrenti che fanno parte dell’equipaggio e il proprietario della barca siano consapevoli delle loro responsabilità in base a questa </a:t>
            </a:r>
            <a:r>
              <a:rPr lang="it-IT" sz="2400" i="1" dirty="0">
                <a:solidFill>
                  <a:srgbClr val="FFFF00"/>
                </a:solidFill>
                <a:effectLst>
                  <a:outerShdw blurRad="38100" dist="38100" dir="2700000" algn="tl">
                    <a:srgbClr val="000000">
                      <a:alpha val="43137"/>
                    </a:srgbClr>
                  </a:outerShdw>
                </a:effectLst>
              </a:rPr>
              <a:t>regola</a:t>
            </a:r>
            <a:r>
              <a:rPr lang="it-IT" sz="2400" dirty="0">
                <a:solidFill>
                  <a:srgbClr val="FFFF00"/>
                </a:solidFill>
              </a:rPr>
              <a:t>.</a:t>
            </a:r>
          </a:p>
          <a:p>
            <a:pPr algn="just"/>
            <a:endParaRPr lang="it-IT" sz="2400" dirty="0">
              <a:solidFill>
                <a:srgbClr val="FFFF00"/>
              </a:solidFill>
            </a:endParaRPr>
          </a:p>
          <a:p>
            <a:pPr algn="just"/>
            <a:r>
              <a:rPr lang="it-IT" sz="2400" b="1" dirty="0">
                <a:solidFill>
                  <a:srgbClr val="FFFF00"/>
                </a:solidFill>
              </a:rPr>
              <a:t>3.5 </a:t>
            </a:r>
            <a:r>
              <a:rPr lang="it-IT" sz="2400" dirty="0">
                <a:solidFill>
                  <a:srgbClr val="FFFF00"/>
                </a:solidFill>
              </a:rPr>
              <a:t>	Questa </a:t>
            </a:r>
            <a:r>
              <a:rPr lang="it-IT" sz="2400" i="1" dirty="0">
                <a:solidFill>
                  <a:srgbClr val="FFFF00"/>
                </a:solidFill>
                <a:effectLst>
                  <a:outerShdw blurRad="38100" dist="38100" dir="2700000" algn="tl">
                    <a:srgbClr val="000000">
                      <a:alpha val="43137"/>
                    </a:srgbClr>
                  </a:outerShdw>
                </a:effectLst>
              </a:rPr>
              <a:t>regola</a:t>
            </a:r>
            <a:r>
              <a:rPr lang="it-IT" sz="2400" dirty="0">
                <a:solidFill>
                  <a:srgbClr val="FFFF00"/>
                </a:solidFill>
              </a:rPr>
              <a:t> può essere modificata da una prescrizione dell’autorità nazionale competente per la località della manifestazione.</a:t>
            </a:r>
          </a:p>
          <a:p>
            <a:endParaRPr lang="it-IT" dirty="0"/>
          </a:p>
        </p:txBody>
      </p:sp>
    </p:spTree>
    <p:extLst>
      <p:ext uri="{BB962C8B-B14F-4D97-AF65-F5344CB8AC3E}">
        <p14:creationId xmlns:p14="http://schemas.microsoft.com/office/powerpoint/2010/main" val="2571851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974035" y="612845"/>
            <a:ext cx="10893287" cy="6001643"/>
          </a:xfrm>
          <a:prstGeom prst="rect">
            <a:avLst/>
          </a:prstGeom>
        </p:spPr>
        <p:txBody>
          <a:bodyPr wrap="square">
            <a:spAutoFit/>
          </a:bodyPr>
          <a:lstStyle/>
          <a:p>
            <a:r>
              <a:rPr lang="it-IT" b="1" dirty="0" smtClean="0">
                <a:effectLst>
                  <a:outerShdw blurRad="38100" dist="38100" dir="2700000" algn="tl">
                    <a:srgbClr val="000000">
                      <a:alpha val="43137"/>
                    </a:srgbClr>
                  </a:outerShdw>
                </a:effectLst>
              </a:rPr>
              <a:t>			</a:t>
            </a:r>
            <a:r>
              <a:rPr lang="it-IT" sz="2400" b="1" dirty="0">
                <a:solidFill>
                  <a:srgbClr val="FFFF00"/>
                </a:solidFill>
                <a:effectLst>
                  <a:outerShdw blurRad="38100" dist="38100" dir="2700000" algn="tl">
                    <a:srgbClr val="000000">
                      <a:alpha val="43137"/>
                    </a:srgbClr>
                  </a:outerShdw>
                </a:effectLst>
              </a:rPr>
              <a:t>6 	SCOMMESSE E ANTI-CORRUZIONE</a:t>
            </a:r>
          </a:p>
          <a:p>
            <a:endParaRPr lang="it-IT" sz="2400" dirty="0"/>
          </a:p>
          <a:p>
            <a:pPr algn="just"/>
            <a:r>
              <a:rPr lang="it-IT" sz="2400" dirty="0">
                <a:solidFill>
                  <a:srgbClr val="FFFF00"/>
                </a:solidFill>
              </a:rPr>
              <a:t>Ogni concorrente, proprietario di barca e </a:t>
            </a:r>
            <a:r>
              <a:rPr lang="it-IT" sz="2400" i="1" dirty="0">
                <a:solidFill>
                  <a:srgbClr val="FFFF00"/>
                </a:solidFill>
                <a:effectLst>
                  <a:outerShdw blurRad="38100" dist="38100" dir="2700000" algn="tl">
                    <a:srgbClr val="000000">
                      <a:alpha val="43137"/>
                    </a:srgbClr>
                  </a:outerShdw>
                </a:effectLst>
              </a:rPr>
              <a:t>persona di supporto </a:t>
            </a:r>
            <a:r>
              <a:rPr lang="it-IT" sz="2400" dirty="0">
                <a:solidFill>
                  <a:srgbClr val="FFFF00"/>
                </a:solidFill>
              </a:rPr>
              <a:t>dovrà attenersi alla </a:t>
            </a:r>
            <a:r>
              <a:rPr lang="it-IT" sz="2400" dirty="0" err="1">
                <a:solidFill>
                  <a:srgbClr val="FFFF00"/>
                </a:solidFill>
              </a:rPr>
              <a:t>Regulation</a:t>
            </a:r>
            <a:r>
              <a:rPr lang="it-IT" sz="2400" dirty="0">
                <a:solidFill>
                  <a:srgbClr val="FFFF00"/>
                </a:solidFill>
              </a:rPr>
              <a:t> World </a:t>
            </a:r>
            <a:r>
              <a:rPr lang="it-IT" sz="2400" dirty="0" err="1">
                <a:solidFill>
                  <a:srgbClr val="FFFF00"/>
                </a:solidFill>
              </a:rPr>
              <a:t>Sailing</a:t>
            </a:r>
            <a:r>
              <a:rPr lang="it-IT" sz="2400" dirty="0">
                <a:solidFill>
                  <a:srgbClr val="FFFF00"/>
                </a:solidFill>
              </a:rPr>
              <a:t> 37, Codice Anti-Corruzione e Anti-Scommesse. Una presunta o reale infrazione di questa regola sarà gestita in accordo con la </a:t>
            </a:r>
            <a:r>
              <a:rPr lang="it-IT" sz="2400" dirty="0" err="1">
                <a:solidFill>
                  <a:srgbClr val="FFFF00"/>
                </a:solidFill>
              </a:rPr>
              <a:t>Regulation</a:t>
            </a:r>
            <a:r>
              <a:rPr lang="it-IT" sz="2400" dirty="0">
                <a:solidFill>
                  <a:srgbClr val="FFFF00"/>
                </a:solidFill>
              </a:rPr>
              <a:t> 37. Essa non può essere motivo di </a:t>
            </a:r>
            <a:r>
              <a:rPr lang="it-IT" sz="2400" i="1" dirty="0">
                <a:solidFill>
                  <a:srgbClr val="FFFF00"/>
                </a:solidFill>
                <a:effectLst>
                  <a:outerShdw blurRad="38100" dist="38100" dir="2700000" algn="tl">
                    <a:srgbClr val="000000">
                      <a:alpha val="43137"/>
                    </a:srgbClr>
                  </a:outerShdw>
                </a:effectLst>
              </a:rPr>
              <a:t>protesta </a:t>
            </a:r>
            <a:r>
              <a:rPr lang="it-IT" sz="2400" dirty="0">
                <a:solidFill>
                  <a:srgbClr val="FFFF00"/>
                </a:solidFill>
              </a:rPr>
              <a:t>e non si applica la regola 63.1.</a:t>
            </a:r>
          </a:p>
          <a:p>
            <a:pPr algn="just"/>
            <a:endParaRPr lang="it-IT" sz="2400" dirty="0"/>
          </a:p>
          <a:p>
            <a:pPr algn="just"/>
            <a:r>
              <a:rPr lang="it-IT" sz="2400" b="1" dirty="0" smtClean="0">
                <a:effectLst>
                  <a:outerShdw blurRad="38100" dist="38100" dir="2700000" algn="tl">
                    <a:srgbClr val="000000">
                      <a:alpha val="43137"/>
                    </a:srgbClr>
                  </a:outerShdw>
                </a:effectLst>
              </a:rPr>
              <a:t>			</a:t>
            </a:r>
            <a:r>
              <a:rPr lang="it-IT" sz="2400" b="1" dirty="0" smtClean="0">
                <a:solidFill>
                  <a:srgbClr val="FFFF00"/>
                </a:solidFill>
                <a:effectLst>
                  <a:outerShdw blurRad="38100" dist="38100" dir="2700000" algn="tl">
                    <a:srgbClr val="000000">
                      <a:alpha val="43137"/>
                    </a:srgbClr>
                  </a:outerShdw>
                </a:effectLst>
              </a:rPr>
              <a:t>7</a:t>
            </a:r>
            <a:r>
              <a:rPr lang="it-IT" sz="2400" b="1" dirty="0">
                <a:solidFill>
                  <a:srgbClr val="FFFF00"/>
                </a:solidFill>
                <a:effectLst>
                  <a:outerShdw blurRad="38100" dist="38100" dir="2700000" algn="tl">
                    <a:srgbClr val="000000">
                      <a:alpha val="43137"/>
                    </a:srgbClr>
                  </a:outerShdw>
                </a:effectLst>
              </a:rPr>
              <a:t>	CODICE DISCIPLINARE</a:t>
            </a:r>
          </a:p>
          <a:p>
            <a:pPr algn="just"/>
            <a:endParaRPr lang="it-IT" sz="2400" dirty="0"/>
          </a:p>
          <a:p>
            <a:pPr algn="just"/>
            <a:r>
              <a:rPr lang="it-IT" sz="2400" dirty="0">
                <a:solidFill>
                  <a:srgbClr val="FFFF00"/>
                </a:solidFill>
              </a:rPr>
              <a:t>Ogni concorrente, proprietario di barca e </a:t>
            </a:r>
            <a:r>
              <a:rPr lang="it-IT" sz="2400" i="1" dirty="0">
                <a:solidFill>
                  <a:srgbClr val="FFFF00"/>
                </a:solidFill>
                <a:effectLst>
                  <a:outerShdw blurRad="38100" dist="38100" dir="2700000" algn="tl">
                    <a:srgbClr val="000000">
                      <a:alpha val="43137"/>
                    </a:srgbClr>
                  </a:outerShdw>
                </a:effectLst>
              </a:rPr>
              <a:t>persona di supporto </a:t>
            </a:r>
            <a:r>
              <a:rPr lang="it-IT" sz="2400" dirty="0">
                <a:solidFill>
                  <a:srgbClr val="FFFF00"/>
                </a:solidFill>
              </a:rPr>
              <a:t>dovrà attenersi alla </a:t>
            </a:r>
            <a:r>
              <a:rPr lang="it-IT" sz="2400" dirty="0" err="1">
                <a:solidFill>
                  <a:srgbClr val="FFFF00"/>
                </a:solidFill>
              </a:rPr>
              <a:t>Regulation</a:t>
            </a:r>
            <a:r>
              <a:rPr lang="it-IT" sz="2400" dirty="0">
                <a:solidFill>
                  <a:srgbClr val="FFFF00"/>
                </a:solidFill>
              </a:rPr>
              <a:t> World </a:t>
            </a:r>
            <a:r>
              <a:rPr lang="it-IT" sz="2400" dirty="0" err="1">
                <a:solidFill>
                  <a:srgbClr val="FFFF00"/>
                </a:solidFill>
              </a:rPr>
              <a:t>Sailing</a:t>
            </a:r>
            <a:r>
              <a:rPr lang="it-IT" sz="2400" dirty="0">
                <a:solidFill>
                  <a:srgbClr val="FFFF00"/>
                </a:solidFill>
              </a:rPr>
              <a:t> 35, Codice Disciplinare, Appelli e Revisione (Cui si fa riferimento come “Codice Disciplinare” in altre parti). Una presunta o reale infrazione di questa regola sarà gestita in accordo con la </a:t>
            </a:r>
            <a:r>
              <a:rPr lang="it-IT" sz="2400" dirty="0" err="1">
                <a:solidFill>
                  <a:srgbClr val="FFFF00"/>
                </a:solidFill>
              </a:rPr>
              <a:t>Regulation</a:t>
            </a:r>
            <a:r>
              <a:rPr lang="it-IT" sz="2400" dirty="0">
                <a:solidFill>
                  <a:srgbClr val="FFFF00"/>
                </a:solidFill>
              </a:rPr>
              <a:t> 35. Essa non può essere motivo di </a:t>
            </a:r>
            <a:r>
              <a:rPr lang="it-IT" sz="2400" i="1" dirty="0">
                <a:solidFill>
                  <a:srgbClr val="FFFF00"/>
                </a:solidFill>
                <a:effectLst>
                  <a:outerShdw blurRad="38100" dist="38100" dir="2700000" algn="tl">
                    <a:srgbClr val="000000">
                      <a:alpha val="43137"/>
                    </a:srgbClr>
                  </a:outerShdw>
                </a:effectLst>
              </a:rPr>
              <a:t>protesta</a:t>
            </a:r>
            <a:r>
              <a:rPr lang="it-IT" sz="2400" dirty="0">
                <a:solidFill>
                  <a:srgbClr val="FFFF00"/>
                </a:solidFill>
              </a:rPr>
              <a:t> e non si applica la regola 63.1.</a:t>
            </a:r>
          </a:p>
        </p:txBody>
      </p:sp>
    </p:spTree>
    <p:extLst>
      <p:ext uri="{BB962C8B-B14F-4D97-AF65-F5344CB8AC3E}">
        <p14:creationId xmlns:p14="http://schemas.microsoft.com/office/powerpoint/2010/main" val="418199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1571105" y="1296785"/>
            <a:ext cx="8919557" cy="1015663"/>
          </a:xfrm>
          <a:prstGeom prst="rect">
            <a:avLst/>
          </a:prstGeom>
          <a:noFill/>
        </p:spPr>
        <p:txBody>
          <a:bodyPr wrap="square" rtlCol="0">
            <a:spAutoFit/>
          </a:bodyPr>
          <a:lstStyle/>
          <a:p>
            <a:pPr algn="ctr"/>
            <a:r>
              <a:rPr lang="it-IT" sz="6000" b="1" dirty="0" smtClean="0">
                <a:solidFill>
                  <a:schemeClr val="accent1">
                    <a:lumMod val="60000"/>
                    <a:lumOff val="40000"/>
                  </a:schemeClr>
                </a:solidFill>
                <a:effectLst>
                  <a:outerShdw blurRad="38100" dist="38100" dir="2700000" algn="tl">
                    <a:srgbClr val="000000">
                      <a:alpha val="43137"/>
                    </a:srgbClr>
                  </a:outerShdw>
                </a:effectLst>
              </a:rPr>
              <a:t>PARTE SECONDA</a:t>
            </a:r>
            <a:endParaRPr lang="it-IT" sz="6000" b="1" dirty="0">
              <a:solidFill>
                <a:schemeClr val="accent1">
                  <a:lumMod val="60000"/>
                  <a:lumOff val="40000"/>
                </a:schemeClr>
              </a:solidFill>
              <a:effectLst>
                <a:outerShdw blurRad="38100" dist="38100" dir="2700000" algn="tl">
                  <a:srgbClr val="000000">
                    <a:alpha val="43137"/>
                  </a:srgbClr>
                </a:outerShdw>
              </a:effectLst>
            </a:endParaRPr>
          </a:p>
        </p:txBody>
      </p:sp>
      <p:sp>
        <p:nvSpPr>
          <p:cNvPr id="7" name="CasellaDiTesto 6"/>
          <p:cNvSpPr txBox="1"/>
          <p:nvPr/>
        </p:nvSpPr>
        <p:spPr>
          <a:xfrm>
            <a:off x="1675403" y="3529657"/>
            <a:ext cx="8420793" cy="1938992"/>
          </a:xfrm>
          <a:prstGeom prst="rect">
            <a:avLst/>
          </a:prstGeom>
          <a:noFill/>
        </p:spPr>
        <p:txBody>
          <a:bodyPr wrap="square" rtlCol="0">
            <a:spAutoFit/>
          </a:bodyPr>
          <a:lstStyle/>
          <a:p>
            <a:pPr algn="just"/>
            <a:r>
              <a:rPr lang="it-IT" sz="2400" i="1" dirty="0"/>
              <a:t>.  Comunque, una barca che non sia</a:t>
            </a:r>
            <a:r>
              <a:rPr lang="it-IT" sz="2400" b="1" i="1" dirty="0"/>
              <a:t> in</a:t>
            </a:r>
            <a:r>
              <a:rPr lang="it-IT" sz="2400" i="1" dirty="0"/>
              <a:t> </a:t>
            </a:r>
            <a:r>
              <a:rPr lang="it-IT" sz="2400" b="1" i="1" dirty="0"/>
              <a:t>regata</a:t>
            </a:r>
            <a:r>
              <a:rPr lang="it-IT" sz="2400" i="1" dirty="0"/>
              <a:t> non deve essere penalizzata per una violazione delle presenti regole, </a:t>
            </a:r>
            <a:r>
              <a:rPr lang="it-IT" sz="2400" b="1" i="1" dirty="0">
                <a:solidFill>
                  <a:srgbClr val="FFFF00"/>
                </a:solidFill>
                <a:effectLst>
                  <a:outerShdw blurRad="38100" dist="38100" dir="2700000" algn="tl">
                    <a:srgbClr val="000000">
                      <a:alpha val="43137"/>
                    </a:srgbClr>
                  </a:outerShdw>
                </a:effectLst>
              </a:rPr>
              <a:t>ad eccezione della regola 14 </a:t>
            </a:r>
            <a:r>
              <a:rPr lang="it-IT" sz="2400" b="1" i="1" u="sng" dirty="0">
                <a:solidFill>
                  <a:srgbClr val="FFFF00"/>
                </a:solidFill>
                <a:effectLst>
                  <a:outerShdw blurRad="38100" dist="38100" dir="2700000" algn="tl">
                    <a:srgbClr val="000000">
                      <a:alpha val="43137"/>
                    </a:srgbClr>
                  </a:outerShdw>
                </a:effectLst>
              </a:rPr>
              <a:t>quando l’incidente provochi ferite o danno grave</a:t>
            </a:r>
            <a:r>
              <a:rPr lang="it-IT" sz="2400" i="1" dirty="0"/>
              <a:t>, o la </a:t>
            </a:r>
            <a:r>
              <a:rPr lang="it-IT" sz="2400" b="1" i="1" dirty="0"/>
              <a:t>regola</a:t>
            </a:r>
            <a:r>
              <a:rPr lang="it-IT" sz="2400" i="1" dirty="0"/>
              <a:t> 24.1. </a:t>
            </a:r>
            <a:endParaRPr lang="it-IT" sz="2400" dirty="0"/>
          </a:p>
        </p:txBody>
      </p:sp>
      <p:sp>
        <p:nvSpPr>
          <p:cNvPr id="3" name="Rettangolo 2"/>
          <p:cNvSpPr/>
          <p:nvPr/>
        </p:nvSpPr>
        <p:spPr>
          <a:xfrm>
            <a:off x="3029890" y="2538656"/>
            <a:ext cx="5711820" cy="461665"/>
          </a:xfrm>
          <a:prstGeom prst="rect">
            <a:avLst/>
          </a:prstGeom>
        </p:spPr>
        <p:txBody>
          <a:bodyPr wrap="none">
            <a:spAutoFit/>
          </a:bodyPr>
          <a:lstStyle/>
          <a:p>
            <a:r>
              <a:rPr lang="it-IT" sz="2400" b="1" dirty="0">
                <a:effectLst>
                  <a:outerShdw blurRad="38100" dist="38100" dir="2700000" algn="tl">
                    <a:srgbClr val="000000">
                      <a:alpha val="43137"/>
                    </a:srgbClr>
                  </a:outerShdw>
                </a:effectLst>
              </a:rPr>
              <a:t>QUANDO LE BARCHE SI INCONTRANO</a:t>
            </a:r>
          </a:p>
        </p:txBody>
      </p:sp>
    </p:spTree>
    <p:extLst>
      <p:ext uri="{BB962C8B-B14F-4D97-AF65-F5344CB8AC3E}">
        <p14:creationId xmlns:p14="http://schemas.microsoft.com/office/powerpoint/2010/main" val="3059925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848680" y="2690336"/>
            <a:ext cx="8796130" cy="1569660"/>
          </a:xfrm>
          <a:prstGeom prst="rect">
            <a:avLst/>
          </a:prstGeom>
        </p:spPr>
        <p:txBody>
          <a:bodyPr wrap="square">
            <a:spAutoFit/>
          </a:bodyPr>
          <a:lstStyle/>
          <a:p>
            <a:pPr algn="just"/>
            <a:r>
              <a:rPr lang="it-IT" dirty="0"/>
              <a:t>(</a:t>
            </a:r>
            <a:r>
              <a:rPr lang="it-IT" sz="2400" dirty="0"/>
              <a:t>d)	Le regole 18.2 (b) e (c) cessano di applicarsi </a:t>
            </a:r>
            <a:r>
              <a:rPr lang="it-IT" sz="2400" b="1" dirty="0">
                <a:solidFill>
                  <a:srgbClr val="FFFF00"/>
                </a:solidFill>
              </a:rPr>
              <a:t>quando alla barca con diritto di spazio alla boa </a:t>
            </a:r>
            <a:r>
              <a:rPr lang="it-IT" sz="2400" b="1" u="sng" dirty="0">
                <a:solidFill>
                  <a:srgbClr val="FFFF00"/>
                </a:solidFill>
                <a:effectLst>
                  <a:outerShdw blurRad="38100" dist="38100" dir="2700000" algn="tl">
                    <a:srgbClr val="000000">
                      <a:alpha val="43137"/>
                    </a:srgbClr>
                  </a:outerShdw>
                </a:effectLst>
              </a:rPr>
              <a:t>è stato concesso quello spazio alla boa</a:t>
            </a:r>
            <a:r>
              <a:rPr lang="it-IT" sz="2400" dirty="0"/>
              <a:t>, o se essa oltrepassa la posizione di prua al vento o lascia la zona.</a:t>
            </a:r>
          </a:p>
        </p:txBody>
      </p:sp>
      <p:sp>
        <p:nvSpPr>
          <p:cNvPr id="4" name="Rettangolo 3"/>
          <p:cNvSpPr/>
          <p:nvPr/>
        </p:nvSpPr>
        <p:spPr>
          <a:xfrm>
            <a:off x="1848679" y="1743525"/>
            <a:ext cx="4193777" cy="461665"/>
          </a:xfrm>
          <a:prstGeom prst="rect">
            <a:avLst/>
          </a:prstGeom>
        </p:spPr>
        <p:txBody>
          <a:bodyPr wrap="none">
            <a:spAutoFit/>
          </a:bodyPr>
          <a:lstStyle/>
          <a:p>
            <a:r>
              <a:rPr lang="it-IT" sz="2400" b="1" dirty="0"/>
              <a:t>18.2	Dare spazio alla boa</a:t>
            </a:r>
          </a:p>
        </p:txBody>
      </p:sp>
    </p:spTree>
    <p:extLst>
      <p:ext uri="{BB962C8B-B14F-4D97-AF65-F5344CB8AC3E}">
        <p14:creationId xmlns:p14="http://schemas.microsoft.com/office/powerpoint/2010/main" val="1687621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013791" y="946286"/>
            <a:ext cx="9253331" cy="5632311"/>
          </a:xfrm>
          <a:prstGeom prst="rect">
            <a:avLst/>
          </a:prstGeom>
        </p:spPr>
        <p:txBody>
          <a:bodyPr wrap="square">
            <a:spAutoFit/>
          </a:bodyPr>
          <a:lstStyle/>
          <a:p>
            <a:r>
              <a:rPr lang="it-IT" sz="2400" b="1" dirty="0">
                <a:effectLst>
                  <a:outerShdw blurRad="38100" dist="38100" dir="2700000" algn="tl">
                    <a:srgbClr val="000000">
                      <a:alpha val="43137"/>
                    </a:srgbClr>
                  </a:outerShdw>
                </a:effectLst>
              </a:rPr>
              <a:t>18.3	Virare nella zona</a:t>
            </a:r>
          </a:p>
          <a:p>
            <a:pPr algn="just"/>
            <a:r>
              <a:rPr lang="it-IT" sz="2400" dirty="0">
                <a:solidFill>
                  <a:srgbClr val="FFFF00"/>
                </a:solidFill>
              </a:rPr>
              <a:t>Se una barca nella zona di una boa </a:t>
            </a:r>
            <a:r>
              <a:rPr lang="it-IT" sz="2400" b="1" dirty="0">
                <a:solidFill>
                  <a:srgbClr val="FFFF00"/>
                </a:solidFill>
                <a:effectLst>
                  <a:outerShdw blurRad="38100" dist="38100" dir="2700000" algn="tl">
                    <a:srgbClr val="000000">
                      <a:alpha val="43137"/>
                    </a:srgbClr>
                  </a:outerShdw>
                </a:effectLst>
              </a:rPr>
              <a:t>da lasciarsi a sinistra </a:t>
            </a:r>
            <a:r>
              <a:rPr lang="it-IT" sz="2400" dirty="0">
                <a:solidFill>
                  <a:srgbClr val="FFFF00"/>
                </a:solidFill>
              </a:rPr>
              <a:t>passa la posizione di prua al vento da </a:t>
            </a:r>
            <a:r>
              <a:rPr lang="it-IT" sz="2400" dirty="0" err="1">
                <a:solidFill>
                  <a:srgbClr val="FFFF00"/>
                </a:solidFill>
              </a:rPr>
              <a:t>mure</a:t>
            </a:r>
            <a:r>
              <a:rPr lang="it-IT" sz="2400" dirty="0">
                <a:solidFill>
                  <a:srgbClr val="FFFF00"/>
                </a:solidFill>
              </a:rPr>
              <a:t> a sinistra a </a:t>
            </a:r>
            <a:r>
              <a:rPr lang="it-IT" sz="2400" dirty="0" err="1">
                <a:solidFill>
                  <a:srgbClr val="FFFF00"/>
                </a:solidFill>
              </a:rPr>
              <a:t>mure</a:t>
            </a:r>
            <a:r>
              <a:rPr lang="it-IT" sz="2400" dirty="0">
                <a:solidFill>
                  <a:srgbClr val="FFFF00"/>
                </a:solidFill>
              </a:rPr>
              <a:t> a dritta ed è da quel momento in grado di raggiungere la boa, non dovrà obbligare </a:t>
            </a:r>
            <a:r>
              <a:rPr lang="it-IT" sz="2400" b="1" dirty="0">
                <a:solidFill>
                  <a:srgbClr val="FFFF00"/>
                </a:solidFill>
                <a:effectLst>
                  <a:outerShdw blurRad="38100" dist="38100" dir="2700000" algn="tl">
                    <a:srgbClr val="000000">
                      <a:alpha val="43137"/>
                    </a:srgbClr>
                  </a:outerShdw>
                </a:effectLst>
              </a:rPr>
              <a:t>una barca che era su </a:t>
            </a:r>
            <a:r>
              <a:rPr lang="it-IT" sz="2400" b="1" dirty="0" err="1">
                <a:solidFill>
                  <a:srgbClr val="FFFF00"/>
                </a:solidFill>
                <a:effectLst>
                  <a:outerShdw blurRad="38100" dist="38100" dir="2700000" algn="tl">
                    <a:srgbClr val="000000">
                      <a:alpha val="43137"/>
                    </a:srgbClr>
                  </a:outerShdw>
                </a:effectLst>
              </a:rPr>
              <a:t>mure</a:t>
            </a:r>
            <a:r>
              <a:rPr lang="it-IT" sz="2400" b="1" dirty="0">
                <a:solidFill>
                  <a:srgbClr val="FFFF00"/>
                </a:solidFill>
                <a:effectLst>
                  <a:outerShdw blurRad="38100" dist="38100" dir="2700000" algn="tl">
                    <a:srgbClr val="000000">
                      <a:alpha val="43137"/>
                    </a:srgbClr>
                  </a:outerShdw>
                </a:effectLst>
              </a:rPr>
              <a:t> a dritta fin dal momento in cui è entrata nella zona </a:t>
            </a:r>
            <a:r>
              <a:rPr lang="it-IT" sz="2400" dirty="0">
                <a:solidFill>
                  <a:srgbClr val="FFFF00"/>
                </a:solidFill>
              </a:rPr>
              <a:t>a navigare sopra la bolina stretta per evitare un contatto e dovrà dare spazio alla boa se quella barca diviene ingaggiata al suo interno. Quando questa regola si applica fra le barche, la regola 18.2 non si applica fra loro</a:t>
            </a:r>
            <a:r>
              <a:rPr lang="it-IT" sz="2400" dirty="0" smtClean="0">
                <a:solidFill>
                  <a:srgbClr val="FFFF00"/>
                </a:solidFill>
              </a:rPr>
              <a:t>.</a:t>
            </a:r>
          </a:p>
          <a:p>
            <a:pPr algn="just"/>
            <a:endParaRPr lang="it-IT" sz="2400" dirty="0">
              <a:solidFill>
                <a:srgbClr val="FFFF00"/>
              </a:solidFill>
            </a:endParaRPr>
          </a:p>
          <a:p>
            <a:pPr algn="just"/>
            <a:r>
              <a:rPr lang="it-IT" sz="2400" i="1" dirty="0" smtClean="0">
                <a:solidFill>
                  <a:srgbClr val="FF0000"/>
                </a:solidFill>
              </a:rPr>
              <a:t>Non è più richiesto che la barca che era </a:t>
            </a:r>
            <a:r>
              <a:rPr lang="it-IT" sz="2400" i="1" dirty="0" err="1" smtClean="0">
                <a:solidFill>
                  <a:srgbClr val="FF0000"/>
                </a:solidFill>
              </a:rPr>
              <a:t>mure</a:t>
            </a:r>
            <a:r>
              <a:rPr lang="it-IT" sz="2400" i="1" dirty="0" smtClean="0">
                <a:solidFill>
                  <a:srgbClr val="FF0000"/>
                </a:solidFill>
              </a:rPr>
              <a:t> a dritta possa raggiungere la boa. </a:t>
            </a:r>
          </a:p>
          <a:p>
            <a:pPr algn="just"/>
            <a:r>
              <a:rPr lang="it-IT" sz="2400" b="1" i="1" dirty="0" smtClean="0">
                <a:solidFill>
                  <a:srgbClr val="FF0000"/>
                </a:solidFill>
                <a:effectLst>
                  <a:outerShdw blurRad="38100" dist="38100" dir="2700000" algn="tl">
                    <a:srgbClr val="000000">
                      <a:alpha val="43137"/>
                    </a:srgbClr>
                  </a:outerShdw>
                </a:effectLst>
              </a:rPr>
              <a:t>Si applica solo quando la barca </a:t>
            </a:r>
            <a:r>
              <a:rPr lang="it-IT" sz="2400" b="1" i="1" dirty="0" err="1" smtClean="0">
                <a:solidFill>
                  <a:srgbClr val="FF0000"/>
                </a:solidFill>
                <a:effectLst>
                  <a:outerShdw blurRad="38100" dist="38100" dir="2700000" algn="tl">
                    <a:srgbClr val="000000">
                      <a:alpha val="43137"/>
                    </a:srgbClr>
                  </a:outerShdw>
                </a:effectLst>
              </a:rPr>
              <a:t>mure</a:t>
            </a:r>
            <a:r>
              <a:rPr lang="it-IT" sz="2400" b="1" i="1" dirty="0" smtClean="0">
                <a:solidFill>
                  <a:srgbClr val="FF0000"/>
                </a:solidFill>
                <a:effectLst>
                  <a:outerShdw blurRad="38100" dist="38100" dir="2700000" algn="tl">
                    <a:srgbClr val="000000">
                      <a:alpha val="43137"/>
                    </a:srgbClr>
                  </a:outerShdw>
                </a:effectLst>
              </a:rPr>
              <a:t> a dritta lo era già quando è entrata nella zona</a:t>
            </a:r>
            <a:endParaRPr lang="it-IT" sz="2400" b="1" i="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03189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700623"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2117036" y="605713"/>
            <a:ext cx="9700591" cy="3785652"/>
          </a:xfrm>
          <a:prstGeom prst="rect">
            <a:avLst/>
          </a:prstGeom>
        </p:spPr>
        <p:txBody>
          <a:bodyPr wrap="square">
            <a:spAutoFit/>
          </a:bodyPr>
          <a:lstStyle/>
          <a:p>
            <a:pPr marL="457200" indent="-457200">
              <a:buAutoNum type="arabicPlain" startAt="19"/>
            </a:pPr>
            <a:r>
              <a:rPr lang="it-IT" sz="2400" b="1" dirty="0" smtClean="0"/>
              <a:t>SPAZIO </a:t>
            </a:r>
            <a:r>
              <a:rPr lang="it-IT" sz="2400" b="1" dirty="0"/>
              <a:t>PER PASSARE UN </a:t>
            </a:r>
            <a:r>
              <a:rPr lang="it-IT" sz="2400" b="1" dirty="0" smtClean="0"/>
              <a:t>OSTACOLO</a:t>
            </a:r>
          </a:p>
          <a:p>
            <a:pPr marL="457200" indent="-457200">
              <a:buAutoNum type="arabicPlain" startAt="19"/>
            </a:pPr>
            <a:endParaRPr lang="it-IT" sz="2400" b="1" dirty="0"/>
          </a:p>
          <a:p>
            <a:r>
              <a:rPr lang="it-IT" sz="2400" b="1" dirty="0">
                <a:solidFill>
                  <a:srgbClr val="FFFF00"/>
                </a:solidFill>
              </a:rPr>
              <a:t>19.1	Quando si applica la regola 19</a:t>
            </a:r>
          </a:p>
          <a:p>
            <a:r>
              <a:rPr lang="it-IT" sz="2400" dirty="0">
                <a:solidFill>
                  <a:srgbClr val="FFFF00"/>
                </a:solidFill>
              </a:rPr>
              <a:t>La regola 19 si applica tra due barche ad un </a:t>
            </a:r>
            <a:r>
              <a:rPr lang="it-IT" sz="2400" i="1" dirty="0">
                <a:solidFill>
                  <a:srgbClr val="FFFF00"/>
                </a:solidFill>
              </a:rPr>
              <a:t>ostacolo</a:t>
            </a:r>
            <a:r>
              <a:rPr lang="it-IT" sz="2400" dirty="0">
                <a:solidFill>
                  <a:srgbClr val="FFFF00"/>
                </a:solidFill>
              </a:rPr>
              <a:t> </a:t>
            </a:r>
            <a:r>
              <a:rPr lang="it-IT" sz="2400" b="1" dirty="0" smtClean="0">
                <a:solidFill>
                  <a:srgbClr val="FFFF00"/>
                </a:solidFill>
                <a:effectLst>
                  <a:outerShdw blurRad="38100" dist="38100" dir="2700000" algn="tl">
                    <a:srgbClr val="000000">
                      <a:alpha val="43137"/>
                    </a:srgbClr>
                  </a:outerShdw>
                </a:effectLst>
              </a:rPr>
              <a:t>eccetto</a:t>
            </a:r>
          </a:p>
          <a:p>
            <a:r>
              <a:rPr lang="it-IT" sz="2400" dirty="0" smtClean="0">
                <a:solidFill>
                  <a:srgbClr val="FFFF00"/>
                </a:solidFill>
              </a:rPr>
              <a:t> </a:t>
            </a:r>
            <a:endParaRPr lang="it-IT" sz="2400" dirty="0">
              <a:solidFill>
                <a:srgbClr val="FFFF00"/>
              </a:solidFill>
            </a:endParaRPr>
          </a:p>
          <a:p>
            <a:pPr marL="457200" indent="-457200">
              <a:buAutoNum type="alphaLcParenBoth"/>
            </a:pPr>
            <a:r>
              <a:rPr lang="it-IT" sz="2400" dirty="0" smtClean="0">
                <a:solidFill>
                  <a:srgbClr val="FFFF00"/>
                </a:solidFill>
              </a:rPr>
              <a:t>quando </a:t>
            </a:r>
            <a:r>
              <a:rPr lang="it-IT" sz="2400" dirty="0">
                <a:solidFill>
                  <a:srgbClr val="FFFF00"/>
                </a:solidFill>
              </a:rPr>
              <a:t>l’ostacolo è una </a:t>
            </a:r>
            <a:r>
              <a:rPr lang="it-IT" sz="2400" i="1" dirty="0">
                <a:solidFill>
                  <a:srgbClr val="FFFF00"/>
                </a:solidFill>
              </a:rPr>
              <a:t>boa</a:t>
            </a:r>
            <a:r>
              <a:rPr lang="it-IT" sz="2400" dirty="0">
                <a:solidFill>
                  <a:srgbClr val="FFFF00"/>
                </a:solidFill>
              </a:rPr>
              <a:t> che le barche sono obbligate a lasciare dalla stessa parte, </a:t>
            </a:r>
            <a:r>
              <a:rPr lang="it-IT" sz="2400" dirty="0" smtClean="0">
                <a:solidFill>
                  <a:srgbClr val="FFFF00"/>
                </a:solidFill>
              </a:rPr>
              <a:t>o</a:t>
            </a:r>
          </a:p>
          <a:p>
            <a:pPr marL="457200" indent="-457200">
              <a:buAutoNum type="alphaLcParenBoth"/>
            </a:pPr>
            <a:endParaRPr lang="it-IT" sz="2400" dirty="0"/>
          </a:p>
          <a:p>
            <a:r>
              <a:rPr lang="it-IT" sz="2400" dirty="0">
                <a:solidFill>
                  <a:srgbClr val="FFFF00"/>
                </a:solidFill>
              </a:rPr>
              <a:t>(b)	quando la regola 18 si applica fra le barche </a:t>
            </a:r>
            <a:r>
              <a:rPr lang="it-IT" sz="2400" b="1" u="sng" dirty="0">
                <a:solidFill>
                  <a:srgbClr val="FFFF00"/>
                </a:solidFill>
              </a:rPr>
              <a:t>e l’</a:t>
            </a:r>
            <a:r>
              <a:rPr lang="it-IT" sz="2400" b="1" i="1" u="sng" dirty="0">
                <a:solidFill>
                  <a:srgbClr val="FFFF00"/>
                </a:solidFill>
              </a:rPr>
              <a:t>ostacolo</a:t>
            </a:r>
            <a:r>
              <a:rPr lang="it-IT" sz="2400" b="1" u="sng" dirty="0">
                <a:solidFill>
                  <a:srgbClr val="FFFF00"/>
                </a:solidFill>
              </a:rPr>
              <a:t> è un’altra barca </a:t>
            </a:r>
            <a:r>
              <a:rPr lang="it-IT" sz="2400" b="1" i="1" u="sng" dirty="0">
                <a:solidFill>
                  <a:srgbClr val="FFFF00"/>
                </a:solidFill>
              </a:rPr>
              <a:t>ingaggiata</a:t>
            </a:r>
            <a:r>
              <a:rPr lang="it-IT" sz="2400" b="1" u="sng" dirty="0">
                <a:solidFill>
                  <a:srgbClr val="FFFF00"/>
                </a:solidFill>
              </a:rPr>
              <a:t> con entrambe</a:t>
            </a:r>
          </a:p>
        </p:txBody>
      </p:sp>
    </p:spTree>
    <p:extLst>
      <p:ext uri="{BB962C8B-B14F-4D97-AF65-F5344CB8AC3E}">
        <p14:creationId xmlns:p14="http://schemas.microsoft.com/office/powerpoint/2010/main" val="3954380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1571105" y="1296785"/>
            <a:ext cx="8919557" cy="1015663"/>
          </a:xfrm>
          <a:prstGeom prst="rect">
            <a:avLst/>
          </a:prstGeom>
          <a:noFill/>
        </p:spPr>
        <p:txBody>
          <a:bodyPr wrap="square" rtlCol="0">
            <a:spAutoFit/>
          </a:bodyPr>
          <a:lstStyle/>
          <a:p>
            <a:pPr algn="ctr"/>
            <a:r>
              <a:rPr lang="it-IT" sz="6000" b="1" dirty="0" smtClean="0">
                <a:solidFill>
                  <a:schemeClr val="accent1">
                    <a:lumMod val="60000"/>
                    <a:lumOff val="40000"/>
                  </a:schemeClr>
                </a:solidFill>
                <a:effectLst>
                  <a:outerShdw blurRad="38100" dist="38100" dir="2700000" algn="tl">
                    <a:srgbClr val="000000">
                      <a:alpha val="43137"/>
                    </a:srgbClr>
                  </a:outerShdw>
                </a:effectLst>
              </a:rPr>
              <a:t>PARTE GENERALE</a:t>
            </a:r>
            <a:endParaRPr lang="it-IT" sz="6000" b="1" dirty="0">
              <a:solidFill>
                <a:schemeClr val="accent1">
                  <a:lumMod val="60000"/>
                  <a:lumOff val="40000"/>
                </a:schemeClr>
              </a:solidFill>
              <a:effectLst>
                <a:outerShdw blurRad="38100" dist="38100" dir="2700000" algn="tl">
                  <a:srgbClr val="000000">
                    <a:alpha val="43137"/>
                  </a:srgbClr>
                </a:outerShdw>
              </a:effectLst>
            </a:endParaRPr>
          </a:p>
        </p:txBody>
      </p:sp>
      <p:sp>
        <p:nvSpPr>
          <p:cNvPr id="6" name="CasellaDiTesto 5"/>
          <p:cNvSpPr txBox="1"/>
          <p:nvPr/>
        </p:nvSpPr>
        <p:spPr>
          <a:xfrm>
            <a:off x="1155469" y="2477193"/>
            <a:ext cx="9908771" cy="2062103"/>
          </a:xfrm>
          <a:prstGeom prst="rect">
            <a:avLst/>
          </a:prstGeom>
          <a:noFill/>
          <a:ln w="12700">
            <a:solidFill>
              <a:schemeClr val="tx1"/>
            </a:solidFill>
          </a:ln>
        </p:spPr>
        <p:txBody>
          <a:bodyPr wrap="square" rtlCol="0">
            <a:spAutoFit/>
          </a:bodyPr>
          <a:lstStyle/>
          <a:p>
            <a:r>
              <a:rPr lang="it-IT" sz="3200" b="1" dirty="0" smtClean="0">
                <a:effectLst>
                  <a:outerShdw blurRad="38100" dist="38100" dir="2700000" algn="tl">
                    <a:srgbClr val="000000">
                      <a:alpha val="43137"/>
                    </a:srgbClr>
                  </a:outerShdw>
                </a:effectLst>
              </a:rPr>
              <a:t>2 NUOVE APPENDICI</a:t>
            </a:r>
            <a:r>
              <a:rPr lang="it-IT" sz="3200" b="1" dirty="0" smtClean="0"/>
              <a:t>:</a:t>
            </a:r>
          </a:p>
          <a:p>
            <a:endParaRPr lang="it-IT" sz="3200" b="1" dirty="0"/>
          </a:p>
          <a:p>
            <a:r>
              <a:rPr lang="it-IT" sz="3200" b="1" dirty="0" smtClean="0">
                <a:solidFill>
                  <a:srgbClr val="FFFF00"/>
                </a:solidFill>
              </a:rPr>
              <a:t>S   ISTRUZIONI DI REGATA STANDARD</a:t>
            </a:r>
          </a:p>
          <a:p>
            <a:r>
              <a:rPr lang="it-IT" sz="3200" b="1" dirty="0" smtClean="0">
                <a:solidFill>
                  <a:srgbClr val="FFFF00"/>
                </a:solidFill>
              </a:rPr>
              <a:t>T   ARBITRATO</a:t>
            </a:r>
            <a:endParaRPr lang="it-IT" sz="3200" b="1" dirty="0">
              <a:solidFill>
                <a:srgbClr val="FFFF00"/>
              </a:solidFill>
            </a:endParaRPr>
          </a:p>
        </p:txBody>
      </p:sp>
      <p:sp>
        <p:nvSpPr>
          <p:cNvPr id="7" name="CasellaDiTesto 6"/>
          <p:cNvSpPr txBox="1"/>
          <p:nvPr/>
        </p:nvSpPr>
        <p:spPr>
          <a:xfrm>
            <a:off x="1155469" y="4006735"/>
            <a:ext cx="8420793" cy="646331"/>
          </a:xfrm>
          <a:prstGeom prst="rect">
            <a:avLst/>
          </a:prstGeom>
          <a:noFill/>
        </p:spPr>
        <p:txBody>
          <a:bodyPr wrap="square" rtlCol="0">
            <a:spAutoFit/>
          </a:bodyPr>
          <a:lstStyle/>
          <a:p>
            <a:endParaRPr lang="it-IT" b="1" dirty="0"/>
          </a:p>
          <a:p>
            <a:endParaRPr lang="it-IT" dirty="0"/>
          </a:p>
        </p:txBody>
      </p:sp>
    </p:spTree>
    <p:extLst>
      <p:ext uri="{BB962C8B-B14F-4D97-AF65-F5344CB8AC3E}">
        <p14:creationId xmlns:p14="http://schemas.microsoft.com/office/powerpoint/2010/main" val="3655861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asellaDiTesto 6"/>
          <p:cNvSpPr txBox="1"/>
          <p:nvPr/>
        </p:nvSpPr>
        <p:spPr>
          <a:xfrm>
            <a:off x="1155469" y="4006735"/>
            <a:ext cx="8420793" cy="646331"/>
          </a:xfrm>
          <a:prstGeom prst="rect">
            <a:avLst/>
          </a:prstGeom>
          <a:noFill/>
        </p:spPr>
        <p:txBody>
          <a:bodyPr wrap="square" rtlCol="0">
            <a:spAutoFit/>
          </a:bodyPr>
          <a:lstStyle/>
          <a:p>
            <a:endParaRPr lang="it-IT" b="1" dirty="0"/>
          </a:p>
          <a:p>
            <a:endParaRPr lang="it-IT" dirty="0"/>
          </a:p>
        </p:txBody>
      </p:sp>
      <p:sp>
        <p:nvSpPr>
          <p:cNvPr id="3" name="Rettangolo 2"/>
          <p:cNvSpPr/>
          <p:nvPr/>
        </p:nvSpPr>
        <p:spPr>
          <a:xfrm>
            <a:off x="983973" y="341895"/>
            <a:ext cx="10068340" cy="6001643"/>
          </a:xfrm>
          <a:prstGeom prst="rect">
            <a:avLst/>
          </a:prstGeom>
        </p:spPr>
        <p:txBody>
          <a:bodyPr wrap="square">
            <a:spAutoFit/>
          </a:bodyPr>
          <a:lstStyle/>
          <a:p>
            <a:pPr algn="just"/>
            <a:r>
              <a:rPr lang="en-US" sz="2400" dirty="0" smtClean="0">
                <a:solidFill>
                  <a:srgbClr val="FF0000"/>
                </a:solidFill>
              </a:rPr>
              <a:t>Con </a:t>
            </a:r>
            <a:r>
              <a:rPr lang="en-US" sz="2400" dirty="0" err="1" smtClean="0">
                <a:solidFill>
                  <a:srgbClr val="FF0000"/>
                </a:solidFill>
              </a:rPr>
              <a:t>il</a:t>
            </a:r>
            <a:r>
              <a:rPr lang="en-US" sz="2400" dirty="0" smtClean="0">
                <a:solidFill>
                  <a:srgbClr val="FF0000"/>
                </a:solidFill>
              </a:rPr>
              <a:t> </a:t>
            </a:r>
            <a:r>
              <a:rPr lang="en-US" sz="2400" dirty="0" err="1" smtClean="0">
                <a:solidFill>
                  <a:srgbClr val="FF0000"/>
                </a:solidFill>
              </a:rPr>
              <a:t>regolamento</a:t>
            </a:r>
            <a:r>
              <a:rPr lang="en-US" sz="2400" dirty="0" smtClean="0">
                <a:solidFill>
                  <a:srgbClr val="FF0000"/>
                </a:solidFill>
              </a:rPr>
              <a:t> </a:t>
            </a:r>
            <a:r>
              <a:rPr lang="en-US" sz="2400" dirty="0" err="1" smtClean="0">
                <a:solidFill>
                  <a:srgbClr val="FF0000"/>
                </a:solidFill>
              </a:rPr>
              <a:t>vecchio</a:t>
            </a:r>
            <a:r>
              <a:rPr lang="en-US" sz="2400" dirty="0" smtClean="0">
                <a:solidFill>
                  <a:srgbClr val="FF0000"/>
                </a:solidFill>
              </a:rPr>
              <a:t>, </a:t>
            </a:r>
            <a:r>
              <a:rPr lang="en-US" sz="2400" dirty="0" err="1" smtClean="0">
                <a:solidFill>
                  <a:srgbClr val="FF0000"/>
                </a:solidFill>
              </a:rPr>
              <a:t>c’erano</a:t>
            </a:r>
            <a:r>
              <a:rPr lang="en-US" sz="2400" dirty="0" smtClean="0">
                <a:solidFill>
                  <a:srgbClr val="FF0000"/>
                </a:solidFill>
              </a:rPr>
              <a:t> </a:t>
            </a:r>
            <a:r>
              <a:rPr lang="en-US" sz="2400" dirty="0" err="1" smtClean="0">
                <a:solidFill>
                  <a:srgbClr val="FF0000"/>
                </a:solidFill>
              </a:rPr>
              <a:t>situazioni</a:t>
            </a:r>
            <a:r>
              <a:rPr lang="en-US" sz="2400" dirty="0" smtClean="0">
                <a:solidFill>
                  <a:srgbClr val="FF0000"/>
                </a:solidFill>
              </a:rPr>
              <a:t> in cui </a:t>
            </a:r>
            <a:r>
              <a:rPr lang="en-US" sz="2400" dirty="0" err="1" smtClean="0">
                <a:solidFill>
                  <a:srgbClr val="FF0000"/>
                </a:solidFill>
              </a:rPr>
              <a:t>si</a:t>
            </a:r>
            <a:r>
              <a:rPr lang="en-US" sz="2400" dirty="0" smtClean="0">
                <a:solidFill>
                  <a:srgbClr val="FF0000"/>
                </a:solidFill>
              </a:rPr>
              <a:t> </a:t>
            </a:r>
            <a:r>
              <a:rPr lang="en-US" sz="2400" dirty="0" err="1" smtClean="0">
                <a:solidFill>
                  <a:srgbClr val="FF0000"/>
                </a:solidFill>
              </a:rPr>
              <a:t>applicavano</a:t>
            </a:r>
            <a:r>
              <a:rPr lang="en-US" sz="2400" dirty="0" smtClean="0">
                <a:solidFill>
                  <a:srgbClr val="FF0000"/>
                </a:solidFill>
              </a:rPr>
              <a:t> </a:t>
            </a:r>
            <a:r>
              <a:rPr lang="en-US" sz="2400" dirty="0" err="1" smtClean="0">
                <a:solidFill>
                  <a:srgbClr val="FF0000"/>
                </a:solidFill>
              </a:rPr>
              <a:t>sia</a:t>
            </a:r>
            <a:r>
              <a:rPr lang="en-US" sz="2400" dirty="0" smtClean="0">
                <a:solidFill>
                  <a:srgbClr val="FF0000"/>
                </a:solidFill>
              </a:rPr>
              <a:t> la RRS 18.2 </a:t>
            </a:r>
            <a:r>
              <a:rPr lang="en-US" sz="2400" dirty="0" err="1" smtClean="0">
                <a:solidFill>
                  <a:srgbClr val="FF0000"/>
                </a:solidFill>
              </a:rPr>
              <a:t>che</a:t>
            </a:r>
            <a:r>
              <a:rPr lang="en-US" sz="2400" dirty="0" smtClean="0">
                <a:solidFill>
                  <a:srgbClr val="FF0000"/>
                </a:solidFill>
              </a:rPr>
              <a:t> la 19.2(b). </a:t>
            </a:r>
            <a:r>
              <a:rPr lang="en-US" sz="2400" dirty="0" err="1" smtClean="0">
                <a:solidFill>
                  <a:srgbClr val="FF0000"/>
                </a:solidFill>
              </a:rPr>
              <a:t>Nel</a:t>
            </a:r>
            <a:r>
              <a:rPr lang="en-US" sz="2400" dirty="0" smtClean="0">
                <a:solidFill>
                  <a:srgbClr val="FF0000"/>
                </a:solidFill>
              </a:rPr>
              <a:t> </a:t>
            </a:r>
            <a:r>
              <a:rPr lang="en-US" sz="2400" dirty="0" err="1" smtClean="0">
                <a:solidFill>
                  <a:srgbClr val="FF0000"/>
                </a:solidFill>
              </a:rPr>
              <a:t>diagramma</a:t>
            </a:r>
            <a:r>
              <a:rPr lang="en-US" sz="2400" dirty="0" smtClean="0">
                <a:solidFill>
                  <a:srgbClr val="FF0000"/>
                </a:solidFill>
              </a:rPr>
              <a:t> </a:t>
            </a:r>
            <a:r>
              <a:rPr lang="en-US" sz="2400" dirty="0" err="1" smtClean="0">
                <a:solidFill>
                  <a:srgbClr val="FF0000"/>
                </a:solidFill>
              </a:rPr>
              <a:t>che</a:t>
            </a:r>
            <a:r>
              <a:rPr lang="en-US" sz="2400" dirty="0" smtClean="0">
                <a:solidFill>
                  <a:srgbClr val="FF0000"/>
                </a:solidFill>
              </a:rPr>
              <a:t> segue </a:t>
            </a:r>
            <a:r>
              <a:rPr lang="en-US" sz="2400" dirty="0" err="1" smtClean="0">
                <a:solidFill>
                  <a:srgbClr val="FF0000"/>
                </a:solidFill>
              </a:rPr>
              <a:t>si</a:t>
            </a:r>
            <a:r>
              <a:rPr lang="en-US" sz="2400" dirty="0" smtClean="0">
                <a:solidFill>
                  <a:srgbClr val="FF0000"/>
                </a:solidFill>
              </a:rPr>
              <a:t> </a:t>
            </a:r>
            <a:r>
              <a:rPr lang="en-US" sz="2400" dirty="0" err="1" smtClean="0">
                <a:solidFill>
                  <a:srgbClr val="FF0000"/>
                </a:solidFill>
              </a:rPr>
              <a:t>vede</a:t>
            </a:r>
            <a:r>
              <a:rPr lang="en-US" sz="2400" dirty="0" smtClean="0">
                <a:solidFill>
                  <a:srgbClr val="FF0000"/>
                </a:solidFill>
              </a:rPr>
              <a:t> come la </a:t>
            </a:r>
            <a:r>
              <a:rPr lang="en-US" sz="2400" dirty="0" err="1" smtClean="0">
                <a:solidFill>
                  <a:srgbClr val="FF0000"/>
                </a:solidFill>
              </a:rPr>
              <a:t>regola</a:t>
            </a:r>
            <a:r>
              <a:rPr lang="en-US" sz="2400" dirty="0" smtClean="0">
                <a:solidFill>
                  <a:srgbClr val="FF0000"/>
                </a:solidFill>
              </a:rPr>
              <a:t> 19,1 </a:t>
            </a:r>
            <a:r>
              <a:rPr lang="en-US" sz="2400" dirty="0" err="1" smtClean="0">
                <a:solidFill>
                  <a:srgbClr val="FF0000"/>
                </a:solidFill>
              </a:rPr>
              <a:t>riscritta</a:t>
            </a:r>
            <a:r>
              <a:rPr lang="en-US" sz="2400" dirty="0" smtClean="0">
                <a:solidFill>
                  <a:srgbClr val="FF0000"/>
                </a:solidFill>
              </a:rPr>
              <a:t> resolve la </a:t>
            </a:r>
            <a:r>
              <a:rPr lang="en-US" sz="2400" dirty="0" err="1" smtClean="0">
                <a:solidFill>
                  <a:srgbClr val="FF0000"/>
                </a:solidFill>
              </a:rPr>
              <a:t>situazione</a:t>
            </a:r>
            <a:r>
              <a:rPr lang="en-US" sz="2400" dirty="0" smtClean="0">
                <a:solidFill>
                  <a:srgbClr val="FF0000"/>
                </a:solidFill>
              </a:rPr>
              <a:t>, </a:t>
            </a:r>
            <a:r>
              <a:rPr lang="en-US" sz="2400" dirty="0" err="1" smtClean="0">
                <a:solidFill>
                  <a:srgbClr val="FF0000"/>
                </a:solidFill>
              </a:rPr>
              <a:t>peraltro</a:t>
            </a:r>
            <a:r>
              <a:rPr lang="en-US" sz="2400" dirty="0" smtClean="0">
                <a:solidFill>
                  <a:srgbClr val="FF0000"/>
                </a:solidFill>
              </a:rPr>
              <a:t> </a:t>
            </a:r>
            <a:r>
              <a:rPr lang="en-US" sz="2400" dirty="0" err="1" smtClean="0">
                <a:solidFill>
                  <a:srgbClr val="FF0000"/>
                </a:solidFill>
              </a:rPr>
              <a:t>frequente</a:t>
            </a:r>
            <a:r>
              <a:rPr lang="en-US" sz="2400" dirty="0" smtClean="0">
                <a:solidFill>
                  <a:srgbClr val="FF0000"/>
                </a:solidFill>
              </a:rPr>
              <a:t> </a:t>
            </a:r>
            <a:r>
              <a:rPr lang="en-US" sz="2400" dirty="0" err="1" smtClean="0">
                <a:solidFill>
                  <a:srgbClr val="FF0000"/>
                </a:solidFill>
              </a:rPr>
              <a:t>nelle</a:t>
            </a:r>
            <a:r>
              <a:rPr lang="en-US" sz="2400" dirty="0" smtClean="0">
                <a:solidFill>
                  <a:srgbClr val="FF0000"/>
                </a:solidFill>
              </a:rPr>
              <a:t> </a:t>
            </a:r>
            <a:r>
              <a:rPr lang="en-US" sz="2400" dirty="0" err="1" smtClean="0">
                <a:solidFill>
                  <a:srgbClr val="FF0000"/>
                </a:solidFill>
              </a:rPr>
              <a:t>regate</a:t>
            </a:r>
            <a:r>
              <a:rPr lang="en-US" sz="2400" dirty="0" smtClean="0">
                <a:solidFill>
                  <a:srgbClr val="FF0000"/>
                </a:solidFill>
              </a:rPr>
              <a:t> di </a:t>
            </a:r>
            <a:r>
              <a:rPr lang="en-US" sz="2400" dirty="0" err="1" smtClean="0">
                <a:solidFill>
                  <a:srgbClr val="FF0000"/>
                </a:solidFill>
              </a:rPr>
              <a:t>flotta</a:t>
            </a:r>
            <a:r>
              <a:rPr lang="en-US" sz="2400" dirty="0" smtClean="0">
                <a:solidFill>
                  <a:srgbClr val="FF0000"/>
                </a:solidFill>
              </a:rPr>
              <a:t>.</a:t>
            </a:r>
          </a:p>
          <a:p>
            <a:pPr algn="just"/>
            <a:endParaRPr lang="en-US" sz="2400" dirty="0" smtClean="0">
              <a:solidFill>
                <a:srgbClr val="FF0000"/>
              </a:solidFill>
            </a:endParaRPr>
          </a:p>
          <a:p>
            <a:pPr algn="just"/>
            <a:r>
              <a:rPr lang="en-US" sz="2400" dirty="0" smtClean="0">
                <a:solidFill>
                  <a:srgbClr val="FF0000"/>
                </a:solidFill>
              </a:rPr>
              <a:t>Con le </a:t>
            </a:r>
            <a:r>
              <a:rPr lang="en-US" sz="2400" dirty="0" err="1" smtClean="0">
                <a:solidFill>
                  <a:srgbClr val="FF0000"/>
                </a:solidFill>
              </a:rPr>
              <a:t>vecchie</a:t>
            </a:r>
            <a:r>
              <a:rPr lang="en-US" sz="2400" dirty="0" smtClean="0">
                <a:solidFill>
                  <a:srgbClr val="FF0000"/>
                </a:solidFill>
              </a:rPr>
              <a:t> </a:t>
            </a:r>
            <a:r>
              <a:rPr lang="en-US" sz="2400" dirty="0" err="1" smtClean="0">
                <a:solidFill>
                  <a:srgbClr val="FF0000"/>
                </a:solidFill>
              </a:rPr>
              <a:t>regole</a:t>
            </a:r>
            <a:r>
              <a:rPr lang="en-US" sz="2400" dirty="0" smtClean="0">
                <a:solidFill>
                  <a:srgbClr val="FF0000"/>
                </a:solidFill>
              </a:rPr>
              <a:t> se</a:t>
            </a:r>
            <a:r>
              <a:rPr lang="en-US" sz="2400" dirty="0" smtClean="0"/>
              <a:t> </a:t>
            </a:r>
            <a:r>
              <a:rPr lang="en-US" sz="2400" dirty="0">
                <a:solidFill>
                  <a:srgbClr val="FF0000"/>
                </a:solidFill>
              </a:rPr>
              <a:t>O</a:t>
            </a:r>
            <a:r>
              <a:rPr lang="en-US" sz="2400" dirty="0"/>
              <a:t> </a:t>
            </a:r>
            <a:r>
              <a:rPr lang="en-US" sz="2400" dirty="0" smtClean="0">
                <a:solidFill>
                  <a:srgbClr val="FF0000"/>
                </a:solidFill>
              </a:rPr>
              <a:t>non da a I </a:t>
            </a:r>
            <a:r>
              <a:rPr lang="en-US" sz="2400" dirty="0" err="1" smtClean="0">
                <a:solidFill>
                  <a:srgbClr val="FF0000"/>
                </a:solidFill>
              </a:rPr>
              <a:t>spazio</a:t>
            </a:r>
            <a:r>
              <a:rPr lang="en-US" sz="2400" dirty="0" smtClean="0">
                <a:solidFill>
                  <a:srgbClr val="FF0000"/>
                </a:solidFill>
              </a:rPr>
              <a:t> </a:t>
            </a:r>
            <a:r>
              <a:rPr lang="en-US" sz="2400" dirty="0" err="1" smtClean="0">
                <a:solidFill>
                  <a:srgbClr val="FF0000"/>
                </a:solidFill>
              </a:rPr>
              <a:t>sufficiente</a:t>
            </a:r>
            <a:r>
              <a:rPr lang="en-US" sz="2400" dirty="0" smtClean="0">
                <a:solidFill>
                  <a:srgbClr val="FF0000"/>
                </a:solidFill>
              </a:rPr>
              <a:t> per </a:t>
            </a:r>
            <a:r>
              <a:rPr lang="en-US" sz="2400" dirty="0" err="1" smtClean="0">
                <a:solidFill>
                  <a:srgbClr val="FF0000"/>
                </a:solidFill>
              </a:rPr>
              <a:t>consentirle</a:t>
            </a:r>
            <a:r>
              <a:rPr lang="en-US" sz="2400" dirty="0" smtClean="0">
                <a:solidFill>
                  <a:srgbClr val="FF0000"/>
                </a:solidFill>
              </a:rPr>
              <a:t> di dare a M </a:t>
            </a:r>
            <a:r>
              <a:rPr lang="en-US" sz="2400" dirty="0" err="1" smtClean="0">
                <a:solidFill>
                  <a:srgbClr val="FF0000"/>
                </a:solidFill>
              </a:rPr>
              <a:t>spazio</a:t>
            </a:r>
            <a:r>
              <a:rPr lang="en-US" sz="2400" dirty="0" smtClean="0">
                <a:solidFill>
                  <a:srgbClr val="FF0000"/>
                </a:solidFill>
              </a:rPr>
              <a:t> come </a:t>
            </a:r>
            <a:r>
              <a:rPr lang="en-US" sz="2400" dirty="0" err="1" smtClean="0">
                <a:solidFill>
                  <a:srgbClr val="FF0000"/>
                </a:solidFill>
              </a:rPr>
              <a:t>richiesto</a:t>
            </a:r>
            <a:r>
              <a:rPr lang="en-US" sz="2400" dirty="0" smtClean="0">
                <a:solidFill>
                  <a:srgbClr val="FF0000"/>
                </a:solidFill>
              </a:rPr>
              <a:t> </a:t>
            </a:r>
            <a:r>
              <a:rPr lang="en-US" sz="2400" dirty="0" err="1" smtClean="0">
                <a:solidFill>
                  <a:srgbClr val="FF0000"/>
                </a:solidFill>
              </a:rPr>
              <a:t>dalla</a:t>
            </a:r>
            <a:r>
              <a:rPr lang="en-US" sz="2400" dirty="0" smtClean="0">
                <a:solidFill>
                  <a:srgbClr val="FF0000"/>
                </a:solidFill>
              </a:rPr>
              <a:t> RRS 19.2(b), la </a:t>
            </a:r>
            <a:r>
              <a:rPr lang="en-US" sz="2400" dirty="0" err="1" smtClean="0">
                <a:solidFill>
                  <a:srgbClr val="FF0000"/>
                </a:solidFill>
              </a:rPr>
              <a:t>infrangerebbe</a:t>
            </a:r>
            <a:r>
              <a:rPr lang="en-US" sz="2400" dirty="0" smtClean="0">
                <a:solidFill>
                  <a:srgbClr val="FF0000"/>
                </a:solidFill>
              </a:rPr>
              <a:t>. </a:t>
            </a:r>
            <a:r>
              <a:rPr lang="en-US" sz="2400" dirty="0" err="1" smtClean="0">
                <a:solidFill>
                  <a:srgbClr val="FF0000"/>
                </a:solidFill>
              </a:rPr>
              <a:t>Conseguentemente</a:t>
            </a:r>
            <a:r>
              <a:rPr lang="en-US" sz="2400" dirty="0" smtClean="0">
                <a:solidFill>
                  <a:srgbClr val="FF0000"/>
                </a:solidFill>
              </a:rPr>
              <a:t>, per </a:t>
            </a:r>
            <a:r>
              <a:rPr lang="en-US" sz="2400" dirty="0" err="1" smtClean="0">
                <a:solidFill>
                  <a:srgbClr val="FF0000"/>
                </a:solidFill>
              </a:rPr>
              <a:t>evitare</a:t>
            </a:r>
            <a:r>
              <a:rPr lang="en-US" sz="2400" dirty="0" smtClean="0">
                <a:solidFill>
                  <a:srgbClr val="FF0000"/>
                </a:solidFill>
              </a:rPr>
              <a:t> di </a:t>
            </a:r>
            <a:r>
              <a:rPr lang="en-US" sz="2400" dirty="0" err="1" smtClean="0">
                <a:solidFill>
                  <a:srgbClr val="FF0000"/>
                </a:solidFill>
              </a:rPr>
              <a:t>essere</a:t>
            </a:r>
            <a:r>
              <a:rPr lang="en-US" sz="2400" dirty="0" smtClean="0">
                <a:solidFill>
                  <a:srgbClr val="FF0000"/>
                </a:solidFill>
              </a:rPr>
              <a:t> </a:t>
            </a:r>
            <a:r>
              <a:rPr lang="en-US" sz="2400" dirty="0" err="1" smtClean="0">
                <a:solidFill>
                  <a:srgbClr val="FF0000"/>
                </a:solidFill>
              </a:rPr>
              <a:t>penalizzato</a:t>
            </a:r>
            <a:r>
              <a:rPr lang="en-US" sz="2400" dirty="0" smtClean="0">
                <a:solidFill>
                  <a:srgbClr val="FF0000"/>
                </a:solidFill>
              </a:rPr>
              <a:t> per </a:t>
            </a:r>
            <a:r>
              <a:rPr lang="en-US" sz="2400" dirty="0" err="1" smtClean="0">
                <a:solidFill>
                  <a:srgbClr val="FF0000"/>
                </a:solidFill>
              </a:rPr>
              <a:t>infrazione</a:t>
            </a:r>
            <a:r>
              <a:rPr lang="en-US" sz="2400" dirty="0" smtClean="0">
                <a:solidFill>
                  <a:srgbClr val="FF0000"/>
                </a:solidFill>
              </a:rPr>
              <a:t> </a:t>
            </a:r>
            <a:r>
              <a:rPr lang="en-US" sz="2400" dirty="0" err="1" smtClean="0">
                <a:solidFill>
                  <a:srgbClr val="FF0000"/>
                </a:solidFill>
              </a:rPr>
              <a:t>della</a:t>
            </a:r>
            <a:r>
              <a:rPr lang="en-US" sz="2400" dirty="0" smtClean="0">
                <a:solidFill>
                  <a:srgbClr val="FF0000"/>
                </a:solidFill>
              </a:rPr>
              <a:t> 19.2(b), I </a:t>
            </a:r>
            <a:r>
              <a:rPr lang="en-US" sz="2400" dirty="0" err="1" smtClean="0">
                <a:solidFill>
                  <a:srgbClr val="FF0000"/>
                </a:solidFill>
              </a:rPr>
              <a:t>dovrebbe</a:t>
            </a:r>
            <a:r>
              <a:rPr lang="en-US" sz="2400" dirty="0" smtClean="0">
                <a:solidFill>
                  <a:srgbClr val="FF0000"/>
                </a:solidFill>
              </a:rPr>
              <a:t> </a:t>
            </a:r>
            <a:r>
              <a:rPr lang="en-US" sz="2400" dirty="0" err="1" smtClean="0">
                <a:solidFill>
                  <a:srgbClr val="FF0000"/>
                </a:solidFill>
              </a:rPr>
              <a:t>passare</a:t>
            </a:r>
            <a:r>
              <a:rPr lang="en-US" sz="2400" dirty="0" smtClean="0">
                <a:solidFill>
                  <a:srgbClr val="FF0000"/>
                </a:solidFill>
              </a:rPr>
              <a:t> la boa </a:t>
            </a:r>
            <a:r>
              <a:rPr lang="en-US" sz="2400" dirty="0" err="1" smtClean="0">
                <a:solidFill>
                  <a:srgbClr val="FF0000"/>
                </a:solidFill>
              </a:rPr>
              <a:t>dalla</a:t>
            </a:r>
            <a:r>
              <a:rPr lang="en-US" sz="2400" dirty="0" smtClean="0">
                <a:solidFill>
                  <a:srgbClr val="FF0000"/>
                </a:solidFill>
              </a:rPr>
              <a:t> parte </a:t>
            </a:r>
            <a:r>
              <a:rPr lang="en-US" sz="2400" dirty="0" err="1" smtClean="0">
                <a:solidFill>
                  <a:srgbClr val="FF0000"/>
                </a:solidFill>
              </a:rPr>
              <a:t>sbagliata</a:t>
            </a:r>
            <a:r>
              <a:rPr lang="en-US" sz="2400" dirty="0" smtClean="0">
                <a:solidFill>
                  <a:srgbClr val="FF0000"/>
                </a:solidFill>
              </a:rPr>
              <a:t>. Se non lo fa, </a:t>
            </a:r>
            <a:r>
              <a:rPr lang="en-US" sz="2400" dirty="0" err="1" smtClean="0">
                <a:solidFill>
                  <a:srgbClr val="FF0000"/>
                </a:solidFill>
              </a:rPr>
              <a:t>nessuna</a:t>
            </a:r>
            <a:r>
              <a:rPr lang="en-US" sz="2400" dirty="0" smtClean="0">
                <a:solidFill>
                  <a:srgbClr val="FF0000"/>
                </a:solidFill>
              </a:rPr>
              <a:t> </a:t>
            </a:r>
            <a:r>
              <a:rPr lang="en-US" sz="2400" dirty="0" err="1" smtClean="0">
                <a:solidFill>
                  <a:srgbClr val="FF0000"/>
                </a:solidFill>
              </a:rPr>
              <a:t>regola</a:t>
            </a:r>
            <a:r>
              <a:rPr lang="en-US" sz="2400" dirty="0" smtClean="0">
                <a:solidFill>
                  <a:srgbClr val="FF0000"/>
                </a:solidFill>
              </a:rPr>
              <a:t> la </a:t>
            </a:r>
            <a:r>
              <a:rPr lang="en-US" sz="2400" dirty="0" err="1" smtClean="0">
                <a:solidFill>
                  <a:srgbClr val="FF0000"/>
                </a:solidFill>
              </a:rPr>
              <a:t>esonererebbe</a:t>
            </a:r>
            <a:r>
              <a:rPr lang="en-US" sz="2400" dirty="0" smtClean="0">
                <a:solidFill>
                  <a:srgbClr val="FF0000"/>
                </a:solidFill>
              </a:rPr>
              <a:t> </a:t>
            </a:r>
            <a:r>
              <a:rPr lang="en-US" sz="2400" dirty="0" err="1" smtClean="0">
                <a:solidFill>
                  <a:srgbClr val="FF0000"/>
                </a:solidFill>
              </a:rPr>
              <a:t>dall’infrazione</a:t>
            </a:r>
            <a:r>
              <a:rPr lang="en-US" sz="2400" dirty="0" smtClean="0">
                <a:solidFill>
                  <a:srgbClr val="FF0000"/>
                </a:solidFill>
              </a:rPr>
              <a:t>.</a:t>
            </a:r>
          </a:p>
          <a:p>
            <a:pPr algn="just"/>
            <a:endParaRPr lang="en-US" sz="2400" dirty="0">
              <a:solidFill>
                <a:srgbClr val="FF0000"/>
              </a:solidFill>
            </a:endParaRPr>
          </a:p>
          <a:p>
            <a:pPr algn="just"/>
            <a:r>
              <a:rPr lang="en-US" sz="2400" dirty="0" smtClean="0">
                <a:solidFill>
                  <a:srgbClr val="FF0000"/>
                </a:solidFill>
              </a:rPr>
              <a:t>Con la </a:t>
            </a:r>
            <a:r>
              <a:rPr lang="en-US" sz="2400" dirty="0" err="1" smtClean="0">
                <a:solidFill>
                  <a:srgbClr val="FF0000"/>
                </a:solidFill>
              </a:rPr>
              <a:t>nuova</a:t>
            </a:r>
            <a:r>
              <a:rPr lang="en-US" sz="2400" dirty="0" smtClean="0">
                <a:solidFill>
                  <a:srgbClr val="FF0000"/>
                </a:solidFill>
              </a:rPr>
              <a:t> </a:t>
            </a:r>
            <a:r>
              <a:rPr lang="en-US" sz="2400" dirty="0" err="1" smtClean="0">
                <a:solidFill>
                  <a:srgbClr val="FF0000"/>
                </a:solidFill>
              </a:rPr>
              <a:t>regola</a:t>
            </a:r>
            <a:r>
              <a:rPr lang="en-US" sz="2400" dirty="0" smtClean="0">
                <a:solidFill>
                  <a:srgbClr val="FF0000"/>
                </a:solidFill>
              </a:rPr>
              <a:t> 19.1(b) la 19.2(b) non </a:t>
            </a:r>
            <a:r>
              <a:rPr lang="en-US" sz="2400" dirty="0" err="1" smtClean="0">
                <a:solidFill>
                  <a:srgbClr val="FF0000"/>
                </a:solidFill>
              </a:rPr>
              <a:t>si</a:t>
            </a:r>
            <a:r>
              <a:rPr lang="en-US" sz="2400" dirty="0" smtClean="0">
                <a:solidFill>
                  <a:srgbClr val="FF0000"/>
                </a:solidFill>
              </a:rPr>
              <a:t> </a:t>
            </a:r>
            <a:r>
              <a:rPr lang="en-US" sz="2400" dirty="0" err="1" smtClean="0">
                <a:solidFill>
                  <a:srgbClr val="FF0000"/>
                </a:solidFill>
              </a:rPr>
              <a:t>applica</a:t>
            </a:r>
            <a:r>
              <a:rPr lang="en-US" sz="2400" dirty="0" smtClean="0">
                <a:solidFill>
                  <a:srgbClr val="FF0000"/>
                </a:solidFill>
              </a:rPr>
              <a:t> </a:t>
            </a:r>
            <a:r>
              <a:rPr lang="en-US" sz="2400" dirty="0" err="1" smtClean="0">
                <a:solidFill>
                  <a:srgbClr val="FF0000"/>
                </a:solidFill>
              </a:rPr>
              <a:t>più</a:t>
            </a:r>
            <a:r>
              <a:rPr lang="en-US" sz="2400" dirty="0" smtClean="0">
                <a:solidFill>
                  <a:srgbClr val="FF0000"/>
                </a:solidFill>
              </a:rPr>
              <a:t> </a:t>
            </a:r>
            <a:r>
              <a:rPr lang="en-US" sz="2400" dirty="0" err="1" smtClean="0">
                <a:solidFill>
                  <a:srgbClr val="FF0000"/>
                </a:solidFill>
              </a:rPr>
              <a:t>quando</a:t>
            </a:r>
            <a:r>
              <a:rPr lang="en-US" sz="2400" dirty="0" smtClean="0">
                <a:solidFill>
                  <a:srgbClr val="FF0000"/>
                </a:solidFill>
              </a:rPr>
              <a:t> </a:t>
            </a:r>
            <a:r>
              <a:rPr lang="en-US" sz="2400" dirty="0" err="1" smtClean="0">
                <a:solidFill>
                  <a:srgbClr val="FF0000"/>
                </a:solidFill>
              </a:rPr>
              <a:t>si</a:t>
            </a:r>
            <a:r>
              <a:rPr lang="en-US" sz="2400" dirty="0" smtClean="0">
                <a:solidFill>
                  <a:srgbClr val="FF0000"/>
                </a:solidFill>
              </a:rPr>
              <a:t> </a:t>
            </a:r>
            <a:r>
              <a:rPr lang="en-US" sz="2400" dirty="0" err="1" smtClean="0">
                <a:solidFill>
                  <a:srgbClr val="FF0000"/>
                </a:solidFill>
              </a:rPr>
              <a:t>applica</a:t>
            </a:r>
            <a:r>
              <a:rPr lang="en-US" sz="2400" dirty="0" smtClean="0">
                <a:solidFill>
                  <a:srgbClr val="FF0000"/>
                </a:solidFill>
              </a:rPr>
              <a:t> la RRS 18.2(b) e I </a:t>
            </a:r>
            <a:r>
              <a:rPr lang="en-US" sz="2400" dirty="0" err="1" smtClean="0">
                <a:solidFill>
                  <a:srgbClr val="FF0000"/>
                </a:solidFill>
              </a:rPr>
              <a:t>sarebbe</a:t>
            </a:r>
            <a:r>
              <a:rPr lang="en-US" sz="2400" dirty="0" smtClean="0">
                <a:solidFill>
                  <a:srgbClr val="FF0000"/>
                </a:solidFill>
              </a:rPr>
              <a:t> </a:t>
            </a:r>
            <a:r>
              <a:rPr lang="en-US" sz="2400" dirty="0" err="1" smtClean="0">
                <a:solidFill>
                  <a:srgbClr val="FF0000"/>
                </a:solidFill>
              </a:rPr>
              <a:t>esonarata</a:t>
            </a:r>
            <a:r>
              <a:rPr lang="en-US" sz="2400" dirty="0" smtClean="0">
                <a:solidFill>
                  <a:srgbClr val="FF0000"/>
                </a:solidFill>
              </a:rPr>
              <a:t> </a:t>
            </a:r>
            <a:r>
              <a:rPr lang="en-US" sz="2400" dirty="0" err="1" smtClean="0">
                <a:solidFill>
                  <a:srgbClr val="FF0000"/>
                </a:solidFill>
              </a:rPr>
              <a:t>dalla</a:t>
            </a:r>
            <a:r>
              <a:rPr lang="en-US" sz="2400" dirty="0" smtClean="0">
                <a:solidFill>
                  <a:srgbClr val="FF0000"/>
                </a:solidFill>
              </a:rPr>
              <a:t> RRS 21 </a:t>
            </a:r>
            <a:r>
              <a:rPr lang="en-US" sz="2400" dirty="0" err="1" smtClean="0">
                <a:solidFill>
                  <a:srgbClr val="FF0000"/>
                </a:solidFill>
              </a:rPr>
              <a:t>qualora</a:t>
            </a:r>
            <a:r>
              <a:rPr lang="en-US" sz="2400" dirty="0" smtClean="0">
                <a:solidFill>
                  <a:srgbClr val="FF0000"/>
                </a:solidFill>
              </a:rPr>
              <a:t> </a:t>
            </a:r>
            <a:r>
              <a:rPr lang="en-US" sz="2400" dirty="0" err="1" smtClean="0">
                <a:solidFill>
                  <a:srgbClr val="FF0000"/>
                </a:solidFill>
              </a:rPr>
              <a:t>dovesse</a:t>
            </a:r>
            <a:r>
              <a:rPr lang="en-US" sz="2400" dirty="0" smtClean="0">
                <a:solidFill>
                  <a:srgbClr val="FF0000"/>
                </a:solidFill>
              </a:rPr>
              <a:t> </a:t>
            </a:r>
            <a:r>
              <a:rPr lang="en-US" sz="2400" dirty="0" err="1" smtClean="0">
                <a:solidFill>
                  <a:srgbClr val="FF0000"/>
                </a:solidFill>
              </a:rPr>
              <a:t>infrangere</a:t>
            </a:r>
            <a:r>
              <a:rPr lang="en-US" sz="2400" dirty="0" smtClean="0">
                <a:solidFill>
                  <a:srgbClr val="FF0000"/>
                </a:solidFill>
              </a:rPr>
              <a:t> </a:t>
            </a:r>
            <a:r>
              <a:rPr lang="en-US" sz="2400" dirty="0" err="1" smtClean="0">
                <a:solidFill>
                  <a:srgbClr val="FF0000"/>
                </a:solidFill>
              </a:rPr>
              <a:t>sia</a:t>
            </a:r>
            <a:r>
              <a:rPr lang="en-US" sz="2400" dirty="0" smtClean="0">
                <a:solidFill>
                  <a:srgbClr val="FF0000"/>
                </a:solidFill>
              </a:rPr>
              <a:t> la RRS 11 </a:t>
            </a:r>
            <a:r>
              <a:rPr lang="en-US" sz="2400" dirty="0" err="1" smtClean="0">
                <a:solidFill>
                  <a:srgbClr val="FF0000"/>
                </a:solidFill>
              </a:rPr>
              <a:t>nei</a:t>
            </a:r>
            <a:r>
              <a:rPr lang="en-US" sz="2400" dirty="0" smtClean="0">
                <a:solidFill>
                  <a:srgbClr val="FF0000"/>
                </a:solidFill>
              </a:rPr>
              <a:t> </a:t>
            </a:r>
            <a:r>
              <a:rPr lang="en-US" sz="2400" dirty="0" err="1" smtClean="0">
                <a:solidFill>
                  <a:srgbClr val="FF0000"/>
                </a:solidFill>
              </a:rPr>
              <a:t>confronti</a:t>
            </a:r>
            <a:r>
              <a:rPr lang="en-US" sz="2400" dirty="0" smtClean="0">
                <a:solidFill>
                  <a:srgbClr val="FF0000"/>
                </a:solidFill>
              </a:rPr>
              <a:t> di M o la RRS 31 </a:t>
            </a:r>
            <a:r>
              <a:rPr lang="en-US" sz="2400" dirty="0" err="1" smtClean="0">
                <a:solidFill>
                  <a:srgbClr val="FF0000"/>
                </a:solidFill>
              </a:rPr>
              <a:t>qualora</a:t>
            </a:r>
            <a:r>
              <a:rPr lang="en-US" sz="2400" dirty="0" smtClean="0">
                <a:solidFill>
                  <a:srgbClr val="FF0000"/>
                </a:solidFill>
              </a:rPr>
              <a:t> fosse </a:t>
            </a:r>
            <a:r>
              <a:rPr lang="en-US" sz="2400" b="1" dirty="0" err="1" smtClean="0">
                <a:solidFill>
                  <a:srgbClr val="FF0000"/>
                </a:solidFill>
              </a:rPr>
              <a:t>costretta</a:t>
            </a:r>
            <a:r>
              <a:rPr lang="en-US" sz="2400" dirty="0" smtClean="0">
                <a:solidFill>
                  <a:srgbClr val="FF0000"/>
                </a:solidFill>
              </a:rPr>
              <a:t> a </a:t>
            </a:r>
            <a:r>
              <a:rPr lang="en-US" sz="2400" dirty="0" err="1" smtClean="0">
                <a:solidFill>
                  <a:srgbClr val="FF0000"/>
                </a:solidFill>
              </a:rPr>
              <a:t>toccare</a:t>
            </a:r>
            <a:r>
              <a:rPr lang="en-US" sz="2400" dirty="0" smtClean="0">
                <a:solidFill>
                  <a:srgbClr val="FF0000"/>
                </a:solidFill>
              </a:rPr>
              <a:t> la boa .</a:t>
            </a:r>
            <a:endParaRPr lang="it-IT" sz="2400" dirty="0"/>
          </a:p>
        </p:txBody>
      </p:sp>
    </p:spTree>
    <p:extLst>
      <p:ext uri="{BB962C8B-B14F-4D97-AF65-F5344CB8AC3E}">
        <p14:creationId xmlns:p14="http://schemas.microsoft.com/office/powerpoint/2010/main" val="3424563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asellaDiTesto 6"/>
          <p:cNvSpPr txBox="1"/>
          <p:nvPr/>
        </p:nvSpPr>
        <p:spPr>
          <a:xfrm>
            <a:off x="1155469" y="4006735"/>
            <a:ext cx="8420793" cy="646331"/>
          </a:xfrm>
          <a:prstGeom prst="rect">
            <a:avLst/>
          </a:prstGeom>
          <a:noFill/>
        </p:spPr>
        <p:txBody>
          <a:bodyPr wrap="square" rtlCol="0">
            <a:spAutoFit/>
          </a:bodyPr>
          <a:lstStyle/>
          <a:p>
            <a:endParaRPr lang="it-IT" b="1" dirty="0"/>
          </a:p>
          <a:p>
            <a:endParaRPr lang="it-IT" dirty="0"/>
          </a:p>
        </p:txBody>
      </p:sp>
      <p:pic>
        <p:nvPicPr>
          <p:cNvPr id="4" name="Immagine 3"/>
          <p:cNvPicPr/>
          <p:nvPr/>
        </p:nvPicPr>
        <p:blipFill>
          <a:blip r:embed="rId3">
            <a:extLst>
              <a:ext uri="{28A0092B-C50C-407E-A947-70E740481C1C}">
                <a14:useLocalDpi xmlns:a14="http://schemas.microsoft.com/office/drawing/2010/main" val="0"/>
              </a:ext>
            </a:extLst>
          </a:blip>
          <a:srcRect/>
          <a:stretch>
            <a:fillRect/>
          </a:stretch>
        </p:blipFill>
        <p:spPr bwMode="auto">
          <a:xfrm>
            <a:off x="2335696" y="430228"/>
            <a:ext cx="7623313" cy="4887984"/>
          </a:xfrm>
          <a:prstGeom prst="rect">
            <a:avLst/>
          </a:prstGeom>
          <a:noFill/>
          <a:ln>
            <a:noFill/>
          </a:ln>
        </p:spPr>
      </p:pic>
      <p:sp>
        <p:nvSpPr>
          <p:cNvPr id="3" name="CasellaDiTesto 2"/>
          <p:cNvSpPr txBox="1"/>
          <p:nvPr/>
        </p:nvSpPr>
        <p:spPr>
          <a:xfrm>
            <a:off x="2514600" y="5476461"/>
            <a:ext cx="7444409" cy="461665"/>
          </a:xfrm>
          <a:prstGeom prst="rect">
            <a:avLst/>
          </a:prstGeom>
          <a:noFill/>
        </p:spPr>
        <p:txBody>
          <a:bodyPr wrap="square" rtlCol="0">
            <a:spAutoFit/>
          </a:bodyPr>
          <a:lstStyle/>
          <a:p>
            <a:r>
              <a:rPr lang="it-IT" sz="2400" dirty="0" err="1" smtClean="0">
                <a:solidFill>
                  <a:srgbClr val="FF0000"/>
                </a:solidFill>
              </a:rPr>
              <a:t>Submission</a:t>
            </a:r>
            <a:r>
              <a:rPr lang="it-IT" sz="2400" dirty="0" smtClean="0">
                <a:solidFill>
                  <a:srgbClr val="FF0000"/>
                </a:solidFill>
              </a:rPr>
              <a:t> 174-15</a:t>
            </a:r>
            <a:endParaRPr lang="it-IT" sz="2400" dirty="0">
              <a:solidFill>
                <a:srgbClr val="FF0000"/>
              </a:solidFill>
            </a:endParaRPr>
          </a:p>
        </p:txBody>
      </p:sp>
    </p:spTree>
    <p:extLst>
      <p:ext uri="{BB962C8B-B14F-4D97-AF65-F5344CB8AC3E}">
        <p14:creationId xmlns:p14="http://schemas.microsoft.com/office/powerpoint/2010/main" val="3823576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805070" y="597069"/>
            <a:ext cx="10595113" cy="5632311"/>
          </a:xfrm>
          <a:prstGeom prst="rect">
            <a:avLst/>
          </a:prstGeom>
        </p:spPr>
        <p:txBody>
          <a:bodyPr wrap="square">
            <a:spAutoFit/>
          </a:bodyPr>
          <a:lstStyle/>
          <a:p>
            <a:r>
              <a:rPr lang="it-IT" sz="2400" b="1" dirty="0" smtClean="0"/>
              <a:t>                20</a:t>
            </a:r>
            <a:r>
              <a:rPr lang="it-IT" sz="2400" b="1" dirty="0"/>
              <a:t>	SPAZIO PER VIRARE AD UN OSTACOLO</a:t>
            </a:r>
          </a:p>
          <a:p>
            <a:r>
              <a:rPr lang="it-IT" sz="2400" b="1" dirty="0"/>
              <a:t>20.1	Chiamare </a:t>
            </a:r>
          </a:p>
          <a:p>
            <a:pPr algn="just"/>
            <a:r>
              <a:rPr lang="it-IT" sz="2400" dirty="0"/>
              <a:t>Una barca può chiamare spazio per virare ed evitare una barca sulle stesse </a:t>
            </a:r>
            <a:r>
              <a:rPr lang="it-IT" sz="2400" dirty="0" err="1"/>
              <a:t>mure</a:t>
            </a:r>
            <a:r>
              <a:rPr lang="it-IT" sz="2400" dirty="0"/>
              <a:t>. Tuttavia, una barca non deve chiamare </a:t>
            </a:r>
            <a:r>
              <a:rPr lang="it-IT" sz="2400" b="1" dirty="0">
                <a:solidFill>
                  <a:srgbClr val="FFFF00"/>
                </a:solidFill>
              </a:rPr>
              <a:t>a meno </a:t>
            </a:r>
            <a:r>
              <a:rPr lang="it-IT" sz="2400" b="1" dirty="0" smtClean="0">
                <a:solidFill>
                  <a:srgbClr val="FFFF00"/>
                </a:solidFill>
              </a:rPr>
              <a:t>che</a:t>
            </a:r>
          </a:p>
          <a:p>
            <a:pPr algn="just"/>
            <a:endParaRPr lang="it-IT" sz="2400" dirty="0">
              <a:solidFill>
                <a:srgbClr val="FFFF00"/>
              </a:solidFill>
            </a:endParaRPr>
          </a:p>
          <a:p>
            <a:pPr marL="457200" indent="-457200" algn="just">
              <a:buAutoNum type="alphaLcParenBoth"/>
            </a:pPr>
            <a:r>
              <a:rPr lang="it-IT" sz="2400" dirty="0" smtClean="0">
                <a:solidFill>
                  <a:srgbClr val="FFFF00"/>
                </a:solidFill>
              </a:rPr>
              <a:t>essa </a:t>
            </a:r>
            <a:r>
              <a:rPr lang="it-IT" sz="2400" dirty="0">
                <a:solidFill>
                  <a:srgbClr val="FFFF00"/>
                </a:solidFill>
              </a:rPr>
              <a:t>si stia avvicinando a un </a:t>
            </a:r>
            <a:r>
              <a:rPr lang="it-IT" sz="2400" i="1" dirty="0">
                <a:solidFill>
                  <a:srgbClr val="FFFF00"/>
                </a:solidFill>
              </a:rPr>
              <a:t>ostacolo</a:t>
            </a:r>
            <a:r>
              <a:rPr lang="it-IT" sz="2400" dirty="0">
                <a:solidFill>
                  <a:srgbClr val="FFFF00"/>
                </a:solidFill>
              </a:rPr>
              <a:t> e avrà presto necessità di fare una sostanziale modifica di rotta per evitarlo in modo sicuro, </a:t>
            </a:r>
            <a:r>
              <a:rPr lang="it-IT" sz="2400" dirty="0" smtClean="0">
                <a:solidFill>
                  <a:srgbClr val="FFFF00"/>
                </a:solidFill>
              </a:rPr>
              <a:t>e</a:t>
            </a:r>
          </a:p>
          <a:p>
            <a:pPr algn="just"/>
            <a:endParaRPr lang="it-IT" sz="2400" dirty="0">
              <a:solidFill>
                <a:srgbClr val="FFFF00"/>
              </a:solidFill>
            </a:endParaRPr>
          </a:p>
          <a:p>
            <a:pPr marL="457200" indent="-457200" algn="just">
              <a:buAutoNum type="alphaLcParenBoth" startAt="2"/>
            </a:pPr>
            <a:r>
              <a:rPr lang="it-IT" sz="2400" dirty="0" smtClean="0">
                <a:solidFill>
                  <a:srgbClr val="FFFF00"/>
                </a:solidFill>
              </a:rPr>
              <a:t>essa </a:t>
            </a:r>
            <a:r>
              <a:rPr lang="it-IT" sz="2400" dirty="0">
                <a:solidFill>
                  <a:srgbClr val="FFFF00"/>
                </a:solidFill>
              </a:rPr>
              <a:t>stia navigando su di una rotta di bolina stretta o più all’orza</a:t>
            </a:r>
            <a:r>
              <a:rPr lang="it-IT" sz="2400" dirty="0" smtClean="0">
                <a:solidFill>
                  <a:srgbClr val="FFFF00"/>
                </a:solidFill>
              </a:rPr>
              <a:t>.</a:t>
            </a:r>
          </a:p>
          <a:p>
            <a:pPr algn="just"/>
            <a:endParaRPr lang="it-IT" sz="2400" dirty="0">
              <a:solidFill>
                <a:srgbClr val="FFFF00"/>
              </a:solidFill>
            </a:endParaRPr>
          </a:p>
          <a:p>
            <a:pPr algn="just"/>
            <a:r>
              <a:rPr lang="it-IT" sz="2400" dirty="0">
                <a:solidFill>
                  <a:srgbClr val="FFFF00"/>
                </a:solidFill>
              </a:rPr>
              <a:t>In aggiunta essa non dovrà chiamare se l’</a:t>
            </a:r>
            <a:r>
              <a:rPr lang="it-IT" sz="2400" i="1" dirty="0">
                <a:solidFill>
                  <a:srgbClr val="FFFF00"/>
                </a:solidFill>
              </a:rPr>
              <a:t>ostacolo</a:t>
            </a:r>
            <a:r>
              <a:rPr lang="it-IT" sz="2400" dirty="0">
                <a:solidFill>
                  <a:srgbClr val="FFFF00"/>
                </a:solidFill>
              </a:rPr>
              <a:t> è una </a:t>
            </a:r>
            <a:r>
              <a:rPr lang="it-IT" sz="2400" i="1" dirty="0">
                <a:solidFill>
                  <a:srgbClr val="FFFF00"/>
                </a:solidFill>
              </a:rPr>
              <a:t>boa</a:t>
            </a:r>
            <a:r>
              <a:rPr lang="it-IT" sz="2400" dirty="0">
                <a:solidFill>
                  <a:srgbClr val="FFFF00"/>
                </a:solidFill>
              </a:rPr>
              <a:t> ed una barca che la sta </a:t>
            </a:r>
            <a:r>
              <a:rPr lang="it-IT" sz="2400" i="1" dirty="0">
                <a:solidFill>
                  <a:srgbClr val="FFFF00"/>
                </a:solidFill>
              </a:rPr>
              <a:t>raggiungendo</a:t>
            </a:r>
            <a:r>
              <a:rPr lang="it-IT" sz="2400" dirty="0">
                <a:solidFill>
                  <a:srgbClr val="FFFF00"/>
                </a:solidFill>
              </a:rPr>
              <a:t> potrebbe essere obbligata a cambiare rotta come risultato della chiamata</a:t>
            </a:r>
            <a:r>
              <a:rPr lang="it-IT" sz="2400" dirty="0" smtClean="0">
                <a:solidFill>
                  <a:srgbClr val="FFFF00"/>
                </a:solidFill>
              </a:rPr>
              <a:t>.</a:t>
            </a:r>
          </a:p>
          <a:p>
            <a:pPr algn="just"/>
            <a:endParaRPr lang="it-IT" sz="2400" dirty="0"/>
          </a:p>
          <a:p>
            <a:pPr algn="just"/>
            <a:r>
              <a:rPr lang="it-IT" sz="2400" i="1" dirty="0" smtClean="0">
                <a:solidFill>
                  <a:srgbClr val="FF0000"/>
                </a:solidFill>
              </a:rPr>
              <a:t>Solo riscritta e trasformata da «a meno che»</a:t>
            </a:r>
            <a:endParaRPr lang="it-IT" sz="2400" i="1" dirty="0">
              <a:solidFill>
                <a:srgbClr val="FF0000"/>
              </a:solidFill>
            </a:endParaRPr>
          </a:p>
        </p:txBody>
      </p:sp>
    </p:spTree>
    <p:extLst>
      <p:ext uri="{BB962C8B-B14F-4D97-AF65-F5344CB8AC3E}">
        <p14:creationId xmlns:p14="http://schemas.microsoft.com/office/powerpoint/2010/main" val="3166388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2097156" y="1386366"/>
            <a:ext cx="8627165" cy="2954655"/>
          </a:xfrm>
          <a:prstGeom prst="rect">
            <a:avLst/>
          </a:prstGeom>
        </p:spPr>
        <p:txBody>
          <a:bodyPr wrap="square">
            <a:spAutoFit/>
          </a:bodyPr>
          <a:lstStyle/>
          <a:p>
            <a:r>
              <a:rPr lang="it-IT" sz="2400" b="1" dirty="0" smtClean="0">
                <a:effectLst>
                  <a:outerShdw blurRad="38100" dist="38100" dir="2700000" algn="tl">
                    <a:srgbClr val="000000">
                      <a:alpha val="43137"/>
                    </a:srgbClr>
                  </a:outerShdw>
                </a:effectLst>
              </a:rPr>
              <a:t>21 Esoneri</a:t>
            </a:r>
            <a:endParaRPr lang="it-IT" sz="2400" b="1" dirty="0">
              <a:effectLst>
                <a:outerShdw blurRad="38100" dist="38100" dir="2700000" algn="tl">
                  <a:srgbClr val="000000">
                    <a:alpha val="43137"/>
                  </a:srgbClr>
                </a:outerShdw>
              </a:effectLst>
            </a:endParaRPr>
          </a:p>
          <a:p>
            <a:pPr marL="342900" indent="-342900">
              <a:buAutoNum type="arabicPlain" startAt="22"/>
            </a:pPr>
            <a:endParaRPr lang="it-IT" b="1" dirty="0" smtClean="0">
              <a:effectLst>
                <a:outerShdw blurRad="38100" dist="38100" dir="2700000" algn="tl">
                  <a:srgbClr val="000000">
                    <a:alpha val="43137"/>
                  </a:srgbClr>
                </a:outerShdw>
              </a:effectLst>
            </a:endParaRPr>
          </a:p>
          <a:p>
            <a:pPr algn="just"/>
            <a:r>
              <a:rPr lang="it-IT" sz="2400" b="1" dirty="0" smtClean="0">
                <a:solidFill>
                  <a:srgbClr val="FF0000"/>
                </a:solidFill>
                <a:effectLst>
                  <a:outerShdw blurRad="38100" dist="38100" dir="2700000" algn="tl">
                    <a:srgbClr val="000000">
                      <a:alpha val="43137"/>
                    </a:srgbClr>
                  </a:outerShdw>
                </a:effectLst>
              </a:rPr>
              <a:t>La Regola 21 è rimasta invariata, ma è stata spostata dalle regole della Sezione C alla Sezione D «Altre Regole» ed ha acquistato valore del tutto generale.</a:t>
            </a:r>
          </a:p>
          <a:p>
            <a:pPr algn="just"/>
            <a:r>
              <a:rPr lang="it-IT" sz="2400" b="1" dirty="0" smtClean="0">
                <a:solidFill>
                  <a:srgbClr val="FF0000"/>
                </a:solidFill>
                <a:effectLst>
                  <a:outerShdw blurRad="38100" dist="38100" dir="2700000" algn="tl">
                    <a:srgbClr val="000000">
                      <a:alpha val="43137"/>
                    </a:srgbClr>
                  </a:outerShdw>
                </a:effectLst>
              </a:rPr>
              <a:t>Ciò si è reso necessario per ovviare a certe situazioni che, con il vecchio Regolamento potevano creare qualche perplessità nei </a:t>
            </a:r>
            <a:r>
              <a:rPr lang="it-IT" sz="2400" b="1" dirty="0" err="1" smtClean="0">
                <a:solidFill>
                  <a:srgbClr val="FF0000"/>
                </a:solidFill>
                <a:effectLst>
                  <a:outerShdw blurRad="38100" dist="38100" dir="2700000" algn="tl">
                    <a:srgbClr val="000000">
                      <a:alpha val="43137"/>
                    </a:srgbClr>
                  </a:outerShdw>
                </a:effectLst>
              </a:rPr>
              <a:t>CdP</a:t>
            </a:r>
            <a:r>
              <a:rPr lang="it-IT" sz="2400" b="1" dirty="0" smtClean="0">
                <a:solidFill>
                  <a:srgbClr val="FF0000"/>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813203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2097156" y="1386366"/>
            <a:ext cx="8627165" cy="2492990"/>
          </a:xfrm>
          <a:prstGeom prst="rect">
            <a:avLst/>
          </a:prstGeom>
        </p:spPr>
        <p:txBody>
          <a:bodyPr wrap="square">
            <a:spAutoFit/>
          </a:bodyPr>
          <a:lstStyle/>
          <a:p>
            <a:pPr marL="342900" indent="-342900">
              <a:buAutoNum type="arabicPlain" startAt="22"/>
            </a:pPr>
            <a:r>
              <a:rPr lang="it-IT" sz="2400" b="1" dirty="0" smtClean="0">
                <a:effectLst>
                  <a:outerShdw blurRad="38100" dist="38100" dir="2700000" algn="tl">
                    <a:srgbClr val="000000">
                      <a:alpha val="43137"/>
                    </a:srgbClr>
                  </a:outerShdw>
                </a:effectLst>
              </a:rPr>
              <a:t> ERRORI </a:t>
            </a:r>
            <a:r>
              <a:rPr lang="it-IT" sz="2400" b="1" dirty="0">
                <a:effectLst>
                  <a:outerShdw blurRad="38100" dist="38100" dir="2700000" algn="tl">
                    <a:srgbClr val="000000">
                      <a:alpha val="43137"/>
                    </a:srgbClr>
                  </a:outerShdw>
                </a:effectLst>
              </a:rPr>
              <a:t>DI PARTENZA; ESEGUIRE PENALITÀ; </a:t>
            </a:r>
            <a:r>
              <a:rPr lang="it-IT" sz="2400" b="1" dirty="0">
                <a:solidFill>
                  <a:srgbClr val="FFFF00"/>
                </a:solidFill>
                <a:effectLst>
                  <a:outerShdw blurRad="38100" dist="38100" dir="2700000" algn="tl">
                    <a:srgbClr val="000000">
                      <a:alpha val="43137"/>
                    </a:srgbClr>
                  </a:outerShdw>
                </a:effectLst>
              </a:rPr>
              <a:t>SCONTRARE UNA </a:t>
            </a:r>
            <a:r>
              <a:rPr lang="it-IT" sz="2400" b="1" dirty="0" smtClean="0">
                <a:solidFill>
                  <a:srgbClr val="FFFF00"/>
                </a:solidFill>
                <a:effectLst>
                  <a:outerShdw blurRad="38100" dist="38100" dir="2700000" algn="tl">
                    <a:srgbClr val="000000">
                      <a:alpha val="43137"/>
                    </a:srgbClr>
                  </a:outerShdw>
                </a:effectLst>
              </a:rPr>
              <a:t>VELA</a:t>
            </a:r>
          </a:p>
          <a:p>
            <a:pPr marL="342900" indent="-342900">
              <a:buAutoNum type="arabicPlain" startAt="22"/>
            </a:pPr>
            <a:endParaRPr lang="it-IT" b="1" dirty="0">
              <a:effectLst>
                <a:outerShdw blurRad="38100" dist="38100" dir="2700000" algn="tl">
                  <a:srgbClr val="000000">
                    <a:alpha val="43137"/>
                  </a:srgbClr>
                </a:outerShdw>
              </a:effectLst>
            </a:endParaRPr>
          </a:p>
          <a:p>
            <a:pPr marL="342900" indent="-342900">
              <a:buAutoNum type="arabicPlain" startAt="22"/>
            </a:pPr>
            <a:endParaRPr lang="it-IT" b="1" dirty="0" smtClean="0">
              <a:effectLst>
                <a:outerShdw blurRad="38100" dist="38100" dir="2700000" algn="tl">
                  <a:srgbClr val="000000">
                    <a:alpha val="43137"/>
                  </a:srgbClr>
                </a:outerShdw>
              </a:effectLst>
            </a:endParaRPr>
          </a:p>
          <a:p>
            <a:pPr algn="just"/>
            <a:r>
              <a:rPr lang="it-IT" sz="2400" dirty="0"/>
              <a:t>22.3	Una barca che si muove all’indietro </a:t>
            </a:r>
            <a:r>
              <a:rPr lang="it-IT" sz="2400" b="1" dirty="0">
                <a:solidFill>
                  <a:srgbClr val="FFFF00"/>
                </a:solidFill>
              </a:rPr>
              <a:t>o lateralmente al vento</a:t>
            </a:r>
            <a:r>
              <a:rPr lang="it-IT" sz="2400" dirty="0"/>
              <a:t>, rispetto all’acqua scontrando una vela, si deve tenere discosta da un’altra che non lo stia facendo.</a:t>
            </a:r>
          </a:p>
        </p:txBody>
      </p:sp>
    </p:spTree>
    <p:extLst>
      <p:ext uri="{BB962C8B-B14F-4D97-AF65-F5344CB8AC3E}">
        <p14:creationId xmlns:p14="http://schemas.microsoft.com/office/powerpoint/2010/main" val="33596453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272208" y="1153661"/>
            <a:ext cx="9561443" cy="5262979"/>
          </a:xfrm>
          <a:prstGeom prst="rect">
            <a:avLst/>
          </a:prstGeom>
        </p:spPr>
        <p:txBody>
          <a:bodyPr wrap="square">
            <a:spAutoFit/>
          </a:bodyPr>
          <a:lstStyle/>
          <a:p>
            <a:pPr marL="457200" indent="-457200">
              <a:buAutoNum type="arabicPlain" startAt="24"/>
            </a:pPr>
            <a:r>
              <a:rPr lang="it-IT" sz="2400" b="1" dirty="0" smtClean="0">
                <a:effectLst>
                  <a:outerShdw blurRad="38100" dist="38100" dir="2700000" algn="tl">
                    <a:srgbClr val="000000">
                      <a:alpha val="43137"/>
                    </a:srgbClr>
                  </a:outerShdw>
                </a:effectLst>
              </a:rPr>
              <a:t>INTERFERENZA </a:t>
            </a:r>
            <a:r>
              <a:rPr lang="it-IT" sz="2400" b="1" dirty="0">
                <a:effectLst>
                  <a:outerShdw blurRad="38100" dist="38100" dir="2700000" algn="tl">
                    <a:srgbClr val="000000">
                      <a:alpha val="43137"/>
                    </a:srgbClr>
                  </a:outerShdw>
                </a:effectLst>
              </a:rPr>
              <a:t>CON UN’ALTRA </a:t>
            </a:r>
            <a:r>
              <a:rPr lang="it-IT" sz="2400" b="1" dirty="0" smtClean="0">
                <a:effectLst>
                  <a:outerShdw blurRad="38100" dist="38100" dir="2700000" algn="tl">
                    <a:srgbClr val="000000">
                      <a:alpha val="43137"/>
                    </a:srgbClr>
                  </a:outerShdw>
                </a:effectLst>
              </a:rPr>
              <a:t>BARCA</a:t>
            </a:r>
          </a:p>
          <a:p>
            <a:endParaRPr lang="it-IT" sz="2400" b="1" dirty="0">
              <a:effectLst>
                <a:outerShdw blurRad="38100" dist="38100" dir="2700000" algn="tl">
                  <a:srgbClr val="000000">
                    <a:alpha val="43137"/>
                  </a:srgbClr>
                </a:outerShdw>
              </a:effectLst>
            </a:endParaRPr>
          </a:p>
          <a:p>
            <a:pPr algn="just"/>
            <a:r>
              <a:rPr lang="it-IT" sz="2400" dirty="0"/>
              <a:t>24.1	Se è ragionevolmente possibile, una barca </a:t>
            </a:r>
            <a:r>
              <a:rPr lang="it-IT" sz="2400" i="1" dirty="0"/>
              <a:t>non in regata </a:t>
            </a:r>
            <a:r>
              <a:rPr lang="it-IT" sz="2400" dirty="0"/>
              <a:t>non deve interferire con una barca che è </a:t>
            </a:r>
            <a:r>
              <a:rPr lang="it-IT" sz="2400" i="1" dirty="0"/>
              <a:t>in regata</a:t>
            </a:r>
            <a:r>
              <a:rPr lang="it-IT" sz="2400" dirty="0" smtClean="0"/>
              <a:t>.</a:t>
            </a:r>
          </a:p>
          <a:p>
            <a:pPr algn="just"/>
            <a:endParaRPr lang="it-IT" sz="2400" dirty="0"/>
          </a:p>
          <a:p>
            <a:pPr algn="just"/>
            <a:r>
              <a:rPr lang="it-IT" sz="2400" dirty="0"/>
              <a:t>24.2	</a:t>
            </a:r>
            <a:r>
              <a:rPr lang="it-IT" sz="2400" dirty="0">
                <a:solidFill>
                  <a:srgbClr val="FFFF00"/>
                </a:solidFill>
              </a:rPr>
              <a:t>Se ragionevolmente possibile, una barca non dovrà interferire con una barca che sta eseguendo una penalità, navigando su un altro lato del percorso </a:t>
            </a:r>
            <a:r>
              <a:rPr lang="it-IT" sz="2400" b="1" u="sng" dirty="0">
                <a:solidFill>
                  <a:srgbClr val="FFFF00"/>
                </a:solidFill>
              </a:rPr>
              <a:t>o che sia soggetta alla regola 22.1</a:t>
            </a:r>
            <a:r>
              <a:rPr lang="it-IT" sz="2400" dirty="0">
                <a:solidFill>
                  <a:srgbClr val="FFFF00"/>
                </a:solidFill>
              </a:rPr>
              <a:t>. Tuttavia, dopo il segnale di partenza questa regola non si applica quando la barca sta navigando sulla sua </a:t>
            </a:r>
            <a:r>
              <a:rPr lang="it-IT" sz="2400" i="1" dirty="0">
                <a:solidFill>
                  <a:srgbClr val="FFFF00"/>
                </a:solidFill>
              </a:rPr>
              <a:t>giusta </a:t>
            </a:r>
            <a:r>
              <a:rPr lang="it-IT" sz="2400" i="1" dirty="0" smtClean="0">
                <a:solidFill>
                  <a:srgbClr val="FFFF00"/>
                </a:solidFill>
              </a:rPr>
              <a:t>rotta.</a:t>
            </a:r>
          </a:p>
          <a:p>
            <a:pPr algn="just"/>
            <a:endParaRPr lang="it-IT" sz="2400" i="1" dirty="0">
              <a:solidFill>
                <a:srgbClr val="FFFF00"/>
              </a:solidFill>
            </a:endParaRPr>
          </a:p>
          <a:p>
            <a:pPr algn="just"/>
            <a:r>
              <a:rPr lang="it-IT" sz="2400" i="1" dirty="0" smtClean="0">
                <a:solidFill>
                  <a:srgbClr val="FF0000"/>
                </a:solidFill>
              </a:rPr>
              <a:t>Riscritta e aggiunto il riferimento alla RRS 22.1: Rientrare per partire</a:t>
            </a:r>
            <a:endParaRPr lang="it-IT" sz="2400" i="1" dirty="0">
              <a:solidFill>
                <a:srgbClr val="FF0000"/>
              </a:solidFill>
            </a:endParaRPr>
          </a:p>
        </p:txBody>
      </p:sp>
    </p:spTree>
    <p:extLst>
      <p:ext uri="{BB962C8B-B14F-4D97-AF65-F5344CB8AC3E}">
        <p14:creationId xmlns:p14="http://schemas.microsoft.com/office/powerpoint/2010/main" val="32458854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4472799" y="1798981"/>
            <a:ext cx="3246402" cy="707886"/>
          </a:xfrm>
          <a:prstGeom prst="rect">
            <a:avLst/>
          </a:prstGeom>
          <a:noFill/>
        </p:spPr>
        <p:txBody>
          <a:bodyPr wrap="none" rtlCol="0">
            <a:spAutoFit/>
          </a:bodyPr>
          <a:lstStyle/>
          <a:p>
            <a:r>
              <a:rPr lang="it-IT" sz="4000" b="1" dirty="0" smtClean="0">
                <a:solidFill>
                  <a:srgbClr val="0070C0"/>
                </a:solidFill>
                <a:effectLst>
                  <a:outerShdw blurRad="38100" dist="38100" dir="2700000" algn="tl">
                    <a:srgbClr val="000000">
                      <a:alpha val="43137"/>
                    </a:srgbClr>
                  </a:outerShdw>
                </a:effectLst>
              </a:rPr>
              <a:t>PARTE TERZA</a:t>
            </a:r>
            <a:endParaRPr lang="it-IT" sz="4000" b="1" dirty="0">
              <a:solidFill>
                <a:srgbClr val="0070C0"/>
              </a:solidFill>
              <a:effectLst>
                <a:outerShdw blurRad="38100" dist="38100" dir="2700000" algn="tl">
                  <a:srgbClr val="000000">
                    <a:alpha val="43137"/>
                  </a:srgbClr>
                </a:outerShdw>
              </a:effectLst>
            </a:endParaRPr>
          </a:p>
        </p:txBody>
      </p:sp>
      <p:sp>
        <p:nvSpPr>
          <p:cNvPr id="5" name="Rettangolo 4"/>
          <p:cNvSpPr/>
          <p:nvPr/>
        </p:nvSpPr>
        <p:spPr>
          <a:xfrm>
            <a:off x="2158593" y="3115125"/>
            <a:ext cx="7641836" cy="707886"/>
          </a:xfrm>
          <a:prstGeom prst="rect">
            <a:avLst/>
          </a:prstGeom>
        </p:spPr>
        <p:txBody>
          <a:bodyPr wrap="none">
            <a:spAutoFit/>
          </a:bodyPr>
          <a:lstStyle/>
          <a:p>
            <a:r>
              <a:rPr lang="it-IT" sz="4000" b="1" dirty="0">
                <a:solidFill>
                  <a:srgbClr val="0070C0"/>
                </a:solidFill>
                <a:effectLst>
                  <a:outerShdw blurRad="38100" dist="38100" dir="2700000" algn="tl">
                    <a:srgbClr val="000000">
                      <a:alpha val="43137"/>
                    </a:srgbClr>
                  </a:outerShdw>
                </a:effectLst>
              </a:rPr>
              <a:t>CONDUZIONE DI UNA REGATA</a:t>
            </a:r>
          </a:p>
        </p:txBody>
      </p:sp>
    </p:spTree>
    <p:extLst>
      <p:ext uri="{BB962C8B-B14F-4D97-AF65-F5344CB8AC3E}">
        <p14:creationId xmlns:p14="http://schemas.microsoft.com/office/powerpoint/2010/main" val="3821147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272209" y="1108718"/>
            <a:ext cx="9173818" cy="4154984"/>
          </a:xfrm>
          <a:prstGeom prst="rect">
            <a:avLst/>
          </a:prstGeom>
        </p:spPr>
        <p:txBody>
          <a:bodyPr wrap="square">
            <a:spAutoFit/>
          </a:bodyPr>
          <a:lstStyle/>
          <a:p>
            <a:pPr algn="just"/>
            <a:r>
              <a:rPr lang="it-IT" sz="2400" b="1" dirty="0">
                <a:solidFill>
                  <a:srgbClr val="FFFF00"/>
                </a:solidFill>
              </a:rPr>
              <a:t>25.3	</a:t>
            </a:r>
            <a:r>
              <a:rPr lang="it-IT" sz="2400" dirty="0">
                <a:solidFill>
                  <a:srgbClr val="FFFF00"/>
                </a:solidFill>
              </a:rPr>
              <a:t>Quando il comitato di regata deve esporre una bandiera come segnale visivo, può utilizzare una bandiera </a:t>
            </a:r>
            <a:r>
              <a:rPr lang="it-IT" sz="2400" dirty="0"/>
              <a:t>o altro oggetto di aspetto </a:t>
            </a:r>
            <a:r>
              <a:rPr lang="it-IT" sz="2400" dirty="0" smtClean="0"/>
              <a:t>simile</a:t>
            </a:r>
          </a:p>
          <a:p>
            <a:endParaRPr lang="it-IT" sz="2400" dirty="0" smtClean="0"/>
          </a:p>
          <a:p>
            <a:endParaRPr lang="it-IT" sz="2400" dirty="0"/>
          </a:p>
          <a:p>
            <a:pPr marL="457200" indent="-457200">
              <a:buAutoNum type="arabicPlain" startAt="26"/>
            </a:pPr>
            <a:r>
              <a:rPr lang="it-IT" sz="2400" b="1" dirty="0" smtClean="0">
                <a:effectLst>
                  <a:outerShdw blurRad="38100" dist="38100" dir="2700000" algn="tl">
                    <a:srgbClr val="000000">
                      <a:alpha val="43137"/>
                    </a:srgbClr>
                  </a:outerShdw>
                </a:effectLst>
              </a:rPr>
              <a:t>PARTENZA </a:t>
            </a:r>
            <a:r>
              <a:rPr lang="it-IT" sz="2400" b="1" dirty="0">
                <a:effectLst>
                  <a:outerShdw blurRad="38100" dist="38100" dir="2700000" algn="tl">
                    <a:srgbClr val="000000">
                      <a:alpha val="43137"/>
                    </a:srgbClr>
                  </a:outerShdw>
                </a:effectLst>
              </a:rPr>
              <a:t>DELLE SINGOLE </a:t>
            </a:r>
            <a:r>
              <a:rPr lang="it-IT" sz="2400" b="1" dirty="0" smtClean="0">
                <a:effectLst>
                  <a:outerShdw blurRad="38100" dist="38100" dir="2700000" algn="tl">
                    <a:srgbClr val="000000">
                      <a:alpha val="43137"/>
                    </a:srgbClr>
                  </a:outerShdw>
                </a:effectLst>
              </a:rPr>
              <a:t>PROVE</a:t>
            </a:r>
          </a:p>
          <a:p>
            <a:endParaRPr lang="it-IT" sz="2400" b="1" dirty="0">
              <a:effectLst>
                <a:outerShdw blurRad="38100" dist="38100" dir="2700000" algn="tl">
                  <a:srgbClr val="000000">
                    <a:alpha val="43137"/>
                  </a:srgbClr>
                </a:outerShdw>
              </a:effectLst>
            </a:endParaRPr>
          </a:p>
          <a:p>
            <a:r>
              <a:rPr lang="it-IT" sz="2400" dirty="0" smtClean="0">
                <a:solidFill>
                  <a:srgbClr val="FF0000"/>
                </a:solidFill>
              </a:rPr>
              <a:t>Come segnale preparatorio, viene introdotta la «U» con il significato previsto dalla RRS 30.3</a:t>
            </a:r>
          </a:p>
          <a:p>
            <a:pPr marL="457200" indent="-457200">
              <a:buAutoNum type="arabicPlain" startAt="26"/>
            </a:pPr>
            <a:endParaRPr lang="it-IT" sz="2400" b="1" dirty="0">
              <a:effectLst>
                <a:outerShdw blurRad="38100" dist="38100" dir="2700000" algn="tl">
                  <a:srgbClr val="000000">
                    <a:alpha val="43137"/>
                  </a:srgbClr>
                </a:outerShdw>
              </a:effectLst>
            </a:endParaRPr>
          </a:p>
          <a:p>
            <a:endParaRPr lang="it-IT"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3731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715616" y="1540639"/>
            <a:ext cx="10078279" cy="3785652"/>
          </a:xfrm>
          <a:prstGeom prst="rect">
            <a:avLst/>
          </a:prstGeom>
        </p:spPr>
        <p:txBody>
          <a:bodyPr wrap="square">
            <a:spAutoFit/>
          </a:bodyPr>
          <a:lstStyle/>
          <a:p>
            <a:pPr algn="just"/>
            <a:r>
              <a:rPr lang="it-IT" sz="2400" b="1" dirty="0">
                <a:solidFill>
                  <a:srgbClr val="FFFF00"/>
                </a:solidFill>
                <a:effectLst>
                  <a:outerShdw blurRad="38100" dist="38100" dir="2700000" algn="tl">
                    <a:srgbClr val="000000">
                      <a:alpha val="43137"/>
                    </a:srgbClr>
                  </a:outerShdw>
                </a:effectLst>
              </a:rPr>
              <a:t>30.3 	Regola della Bandiera U</a:t>
            </a:r>
          </a:p>
          <a:p>
            <a:pPr algn="just"/>
            <a:r>
              <a:rPr lang="it-IT" sz="2400" dirty="0">
                <a:solidFill>
                  <a:srgbClr val="FFFF00"/>
                </a:solidFill>
              </a:rPr>
              <a:t>Se è stata esposta la bandiera U, nessuna parte dello scafo di una barca, equipaggio o attrezzatura dovrà trovarsi nel triangolo formato dalle estremità della linea di partenza e la prima boa durante l’ultimo minuto prima del suo segnale di partenza. Se una barca infrange questa regola e viene identificata, essa dovrà essere squalificata senza udienza, ma non lo sarà se la regata viene fatta ripartire o venga ripetuta</a:t>
            </a:r>
            <a:r>
              <a:rPr lang="it-IT" sz="2400" dirty="0" smtClean="0">
                <a:solidFill>
                  <a:srgbClr val="FFFF00"/>
                </a:solidFill>
              </a:rPr>
              <a:t>.</a:t>
            </a:r>
          </a:p>
          <a:p>
            <a:pPr algn="just"/>
            <a:endParaRPr lang="it-IT" sz="2400" dirty="0"/>
          </a:p>
          <a:p>
            <a:pPr algn="just"/>
            <a:r>
              <a:rPr lang="it-IT" sz="2400" i="1" dirty="0" smtClean="0">
                <a:solidFill>
                  <a:srgbClr val="FF0000"/>
                </a:solidFill>
              </a:rPr>
              <a:t>Esisteva già nelle </a:t>
            </a:r>
            <a:r>
              <a:rPr lang="it-IT" sz="2400" i="1" dirty="0" err="1" smtClean="0">
                <a:solidFill>
                  <a:srgbClr val="FF0000"/>
                </a:solidFill>
              </a:rPr>
              <a:t>IdR</a:t>
            </a:r>
            <a:r>
              <a:rPr lang="it-IT" sz="2400" i="1" dirty="0" smtClean="0">
                <a:solidFill>
                  <a:srgbClr val="FF0000"/>
                </a:solidFill>
              </a:rPr>
              <a:t> standard per le classi di interesse FIV</a:t>
            </a:r>
            <a:endParaRPr lang="it-IT" sz="2400" i="1" dirty="0">
              <a:solidFill>
                <a:srgbClr val="FF0000"/>
              </a:solidFill>
            </a:endParaRPr>
          </a:p>
        </p:txBody>
      </p:sp>
    </p:spTree>
    <p:extLst>
      <p:ext uri="{BB962C8B-B14F-4D97-AF65-F5344CB8AC3E}">
        <p14:creationId xmlns:p14="http://schemas.microsoft.com/office/powerpoint/2010/main" val="26511489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779105" y="946286"/>
            <a:ext cx="9256644" cy="5262979"/>
          </a:xfrm>
          <a:prstGeom prst="rect">
            <a:avLst/>
          </a:prstGeom>
        </p:spPr>
        <p:txBody>
          <a:bodyPr wrap="square">
            <a:spAutoFit/>
          </a:bodyPr>
          <a:lstStyle/>
          <a:p>
            <a:pPr marL="457200" indent="-457200">
              <a:buAutoNum type="arabicPlain" startAt="32"/>
            </a:pPr>
            <a:r>
              <a:rPr lang="it-IT" sz="2400" b="1" dirty="0">
                <a:effectLst>
                  <a:outerShdw blurRad="38100" dist="38100" dir="2700000" algn="tl">
                    <a:srgbClr val="000000">
                      <a:alpha val="43137"/>
                    </a:srgbClr>
                  </a:outerShdw>
                </a:effectLst>
              </a:rPr>
              <a:t>RIDUZIONE O ANNULLAMENTO DOPO LA PARTENZA</a:t>
            </a:r>
            <a:endParaRPr lang="en-US" sz="2400" b="1" dirty="0">
              <a:effectLst>
                <a:outerShdw blurRad="38100" dist="38100" dir="2700000" algn="tl">
                  <a:srgbClr val="000000">
                    <a:alpha val="43137"/>
                  </a:srgbClr>
                </a:outerShdw>
              </a:effectLst>
            </a:endParaRPr>
          </a:p>
          <a:p>
            <a:pPr marL="457200" indent="-457200">
              <a:buAutoNum type="arabicPlain" startAt="32"/>
            </a:pPr>
            <a:endParaRPr lang="en-US" sz="2400" b="1" dirty="0" smtClean="0">
              <a:effectLst>
                <a:outerShdw blurRad="38100" dist="38100" dir="2700000" algn="tl">
                  <a:srgbClr val="000000">
                    <a:alpha val="43137"/>
                  </a:srgbClr>
                </a:outerShdw>
              </a:effectLst>
            </a:endParaRPr>
          </a:p>
          <a:p>
            <a:pPr algn="just"/>
            <a:r>
              <a:rPr lang="en-US" sz="2400" dirty="0" smtClean="0">
                <a:effectLst>
                  <a:outerShdw blurRad="38100" dist="38100" dir="2700000" algn="tl">
                    <a:srgbClr val="000000">
                      <a:alpha val="43137"/>
                    </a:srgbClr>
                  </a:outerShdw>
                </a:effectLst>
              </a:rPr>
              <a:t>32.1</a:t>
            </a:r>
          </a:p>
          <a:p>
            <a:pPr algn="just"/>
            <a:r>
              <a:rPr lang="it-IT" sz="2400" dirty="0">
                <a:solidFill>
                  <a:srgbClr val="FFFF00"/>
                </a:solidFill>
              </a:rPr>
              <a:t>In aggiunta</a:t>
            </a:r>
            <a:r>
              <a:rPr lang="it-IT" sz="2400" dirty="0"/>
              <a:t>, il comitato di regata può ridurre il percorso in modo tale che le altre prove in programma possano essere corse, o </a:t>
            </a:r>
            <a:r>
              <a:rPr lang="it-IT" sz="2400" dirty="0">
                <a:solidFill>
                  <a:srgbClr val="FFFF00"/>
                </a:solidFill>
              </a:rPr>
              <a:t>annullare la prova per un errore nella procedura di partenza. </a:t>
            </a:r>
            <a:r>
              <a:rPr lang="it-IT" sz="2400" dirty="0"/>
              <a:t>Comunque, dopo che una barca ha compiuto il percorso ed è arrivata entro il tempo limite qualora sia previsto, il comitato di regata non dovrà annullare la prova senza averne attentamente valutato le conseguenze nei riguardi di tutte le barche nella prova o nella </a:t>
            </a:r>
            <a:r>
              <a:rPr lang="it-IT" sz="2400" dirty="0" smtClean="0"/>
              <a:t>serie</a:t>
            </a:r>
          </a:p>
          <a:p>
            <a:pPr algn="just"/>
            <a:endParaRPr lang="it-IT" sz="2400" dirty="0"/>
          </a:p>
          <a:p>
            <a:pPr algn="just"/>
            <a:r>
              <a:rPr lang="it-IT" sz="2400" dirty="0" smtClean="0"/>
              <a:t>32.2 (b) </a:t>
            </a:r>
            <a:r>
              <a:rPr lang="it-IT" sz="2400" dirty="0">
                <a:solidFill>
                  <a:srgbClr val="FFFF00"/>
                </a:solidFill>
              </a:rPr>
              <a:t>ad una linea che il percorso richiede che le barche attraversino</a:t>
            </a:r>
          </a:p>
        </p:txBody>
      </p:sp>
    </p:spTree>
    <p:extLst>
      <p:ext uri="{BB962C8B-B14F-4D97-AF65-F5344CB8AC3E}">
        <p14:creationId xmlns:p14="http://schemas.microsoft.com/office/powerpoint/2010/main" val="431453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Tabella 3"/>
          <p:cNvGraphicFramePr>
            <a:graphicFrameLocks noGrp="1"/>
          </p:cNvGraphicFramePr>
          <p:nvPr>
            <p:extLst>
              <p:ext uri="{D42A27DB-BD31-4B8C-83A1-F6EECF244321}">
                <p14:modId xmlns:p14="http://schemas.microsoft.com/office/powerpoint/2010/main" val="2414486115"/>
              </p:ext>
            </p:extLst>
          </p:nvPr>
        </p:nvGraphicFramePr>
        <p:xfrm>
          <a:off x="2169344" y="1661901"/>
          <a:ext cx="7928813" cy="4510484"/>
        </p:xfrm>
        <a:graphic>
          <a:graphicData uri="http://schemas.openxmlformats.org/drawingml/2006/table">
            <a:tbl>
              <a:tblPr firstRow="1" firstCol="1" bandRow="1">
                <a:tableStyleId>{5C22544A-7EE6-4342-B048-85BDC9FD1C3A}</a:tableStyleId>
              </a:tblPr>
              <a:tblGrid>
                <a:gridCol w="1459898">
                  <a:extLst>
                    <a:ext uri="{9D8B030D-6E8A-4147-A177-3AD203B41FA5}">
                      <a16:colId xmlns:a16="http://schemas.microsoft.com/office/drawing/2014/main" xmlns="" val="3922572822"/>
                    </a:ext>
                  </a:extLst>
                </a:gridCol>
                <a:gridCol w="6468915">
                  <a:extLst>
                    <a:ext uri="{9D8B030D-6E8A-4147-A177-3AD203B41FA5}">
                      <a16:colId xmlns:a16="http://schemas.microsoft.com/office/drawing/2014/main" xmlns="" val="3376701749"/>
                    </a:ext>
                  </a:extLst>
                </a:gridCol>
              </a:tblGrid>
              <a:tr h="296955">
                <a:tc>
                  <a:txBody>
                    <a:bodyPr/>
                    <a:lstStyle/>
                    <a:p>
                      <a:pPr algn="just">
                        <a:spcAft>
                          <a:spcPts val="0"/>
                        </a:spcAft>
                      </a:pPr>
                      <a:r>
                        <a:rPr lang="it-IT" sz="1500" dirty="0">
                          <a:solidFill>
                            <a:srgbClr val="FFFF00"/>
                          </a:solidFill>
                          <a:effectLst/>
                        </a:rPr>
                        <a:t>Termine</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it-IT" sz="1500">
                          <a:solidFill>
                            <a:srgbClr val="FFFF00"/>
                          </a:solidFill>
                          <a:effectLst/>
                        </a:rPr>
                        <a:t>Significato</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039406647"/>
                  </a:ext>
                </a:extLst>
              </a:tr>
              <a:tr h="593910">
                <a:tc>
                  <a:txBody>
                    <a:bodyPr/>
                    <a:lstStyle/>
                    <a:p>
                      <a:pPr algn="just">
                        <a:spcAft>
                          <a:spcPts val="0"/>
                        </a:spcAft>
                      </a:pPr>
                      <a:r>
                        <a:rPr lang="it-IT" sz="1500" dirty="0">
                          <a:solidFill>
                            <a:srgbClr val="FFFF00"/>
                          </a:solidFill>
                          <a:effectLst/>
                        </a:rPr>
                        <a:t>Barca</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it-IT" sz="1500" dirty="0">
                          <a:solidFill>
                            <a:srgbClr val="FFFF00"/>
                          </a:solidFill>
                          <a:effectLst/>
                        </a:rPr>
                        <a:t>Una barca a vela e l’equipaggio a bordo</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291200439"/>
                  </a:ext>
                </a:extLst>
              </a:tr>
              <a:tr h="593910">
                <a:tc>
                  <a:txBody>
                    <a:bodyPr/>
                    <a:lstStyle/>
                    <a:p>
                      <a:pPr algn="just">
                        <a:spcAft>
                          <a:spcPts val="0"/>
                        </a:spcAft>
                      </a:pPr>
                      <a:r>
                        <a:rPr lang="it-IT" sz="1500" dirty="0">
                          <a:solidFill>
                            <a:srgbClr val="FFFF00"/>
                          </a:solidFill>
                          <a:effectLst/>
                        </a:rPr>
                        <a:t>Concorrente</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it-IT" sz="1500" dirty="0">
                          <a:solidFill>
                            <a:srgbClr val="FFFF00"/>
                          </a:solidFill>
                          <a:effectLst/>
                        </a:rPr>
                        <a:t>Una persona che regata o che intende regatare nella manifestazione</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751600816"/>
                  </a:ext>
                </a:extLst>
              </a:tr>
              <a:tr h="593910">
                <a:tc>
                  <a:txBody>
                    <a:bodyPr/>
                    <a:lstStyle/>
                    <a:p>
                      <a:pPr algn="just">
                        <a:spcAft>
                          <a:spcPts val="0"/>
                        </a:spcAft>
                      </a:pPr>
                      <a:r>
                        <a:rPr lang="it-IT" sz="1500">
                          <a:solidFill>
                            <a:srgbClr val="FFFF00"/>
                          </a:solidFill>
                          <a:effectLst/>
                        </a:rPr>
                        <a:t>Autorità Nazionale</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it-IT" sz="1500" dirty="0">
                          <a:solidFill>
                            <a:srgbClr val="FFFF00"/>
                          </a:solidFill>
                          <a:effectLst/>
                        </a:rPr>
                        <a:t>Un’autorità nazionale membro di World </a:t>
                      </a:r>
                      <a:r>
                        <a:rPr lang="it-IT" sz="1500" dirty="0" err="1">
                          <a:solidFill>
                            <a:srgbClr val="FFFF00"/>
                          </a:solidFill>
                          <a:effectLst/>
                        </a:rPr>
                        <a:t>Sailing</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851099777"/>
                  </a:ext>
                </a:extLst>
              </a:tr>
              <a:tr h="712144">
                <a:tc>
                  <a:txBody>
                    <a:bodyPr/>
                    <a:lstStyle/>
                    <a:p>
                      <a:pPr algn="just">
                        <a:spcAft>
                          <a:spcPts val="0"/>
                        </a:spcAft>
                      </a:pPr>
                      <a:r>
                        <a:rPr lang="it-IT" sz="1500">
                          <a:solidFill>
                            <a:srgbClr val="FFFF00"/>
                          </a:solidFill>
                          <a:effectLst/>
                        </a:rPr>
                        <a:t>Comitato di regata</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it-IT" sz="1500" dirty="0">
                          <a:solidFill>
                            <a:srgbClr val="FFFF00"/>
                          </a:solidFill>
                          <a:effectLst/>
                        </a:rPr>
                        <a:t>Il comitato di regata nominato in base alla regola 89.2(c) </a:t>
                      </a:r>
                      <a:r>
                        <a:rPr lang="it-IT" sz="1500" b="1" dirty="0">
                          <a:solidFill>
                            <a:srgbClr val="FFFF00"/>
                          </a:solidFill>
                          <a:effectLst/>
                        </a:rPr>
                        <a:t>e ogni altra persona che svolga una funzione da comitato di regata</a:t>
                      </a:r>
                      <a:endParaRPr lang="it-IT" sz="1000" b="1"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296742928"/>
                  </a:ext>
                </a:extLst>
              </a:tr>
              <a:tr h="593910">
                <a:tc>
                  <a:txBody>
                    <a:bodyPr/>
                    <a:lstStyle/>
                    <a:p>
                      <a:pPr algn="just">
                        <a:spcAft>
                          <a:spcPts val="0"/>
                        </a:spcAft>
                      </a:pPr>
                      <a:r>
                        <a:rPr lang="it-IT" sz="1500">
                          <a:solidFill>
                            <a:srgbClr val="FFFF00"/>
                          </a:solidFill>
                          <a:effectLst/>
                        </a:rPr>
                        <a:t>Regola di regata</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it-IT" sz="1500" dirty="0">
                          <a:solidFill>
                            <a:srgbClr val="FFFF00"/>
                          </a:solidFill>
                          <a:effectLst/>
                        </a:rPr>
                        <a:t>Una regola nelle Regole di Regata</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4137030377"/>
                  </a:ext>
                </a:extLst>
              </a:tr>
              <a:tr h="828790">
                <a:tc>
                  <a:txBody>
                    <a:bodyPr/>
                    <a:lstStyle/>
                    <a:p>
                      <a:pPr algn="just">
                        <a:spcAft>
                          <a:spcPts val="0"/>
                        </a:spcAft>
                      </a:pPr>
                      <a:r>
                        <a:rPr lang="it-IT" sz="1500" dirty="0">
                          <a:solidFill>
                            <a:srgbClr val="FFFF00"/>
                          </a:solidFill>
                          <a:effectLst/>
                        </a:rPr>
                        <a:t>Comitato tecnico</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it-IT" sz="1500" b="1" kern="1200" dirty="0">
                          <a:solidFill>
                            <a:srgbClr val="FFFF00"/>
                          </a:solidFill>
                          <a:effectLst/>
                          <a:latin typeface="+mn-lt"/>
                          <a:ea typeface="+mn-ea"/>
                          <a:cs typeface="+mn-cs"/>
                        </a:rPr>
                        <a:t>Il comitato tecnico nominato in base alla regola 89.2(c) e ogni altra persona che svolga una funzione da comitato tecnico</a:t>
                      </a:r>
                    </a:p>
                  </a:txBody>
                  <a:tcPr marL="68580" marR="68580" marT="0" marB="0">
                    <a:solidFill>
                      <a:schemeClr val="accent1">
                        <a:lumMod val="60000"/>
                        <a:lumOff val="40000"/>
                      </a:schemeClr>
                    </a:solidFill>
                  </a:tcPr>
                </a:tc>
                <a:extLst>
                  <a:ext uri="{0D108BD9-81ED-4DB2-BD59-A6C34878D82A}">
                    <a16:rowId xmlns:a16="http://schemas.microsoft.com/office/drawing/2014/main" xmlns="" val="1300388686"/>
                  </a:ext>
                </a:extLst>
              </a:tr>
              <a:tr h="296955">
                <a:tc>
                  <a:txBody>
                    <a:bodyPr/>
                    <a:lstStyle/>
                    <a:p>
                      <a:pPr algn="just">
                        <a:spcAft>
                          <a:spcPts val="0"/>
                        </a:spcAft>
                      </a:pPr>
                      <a:r>
                        <a:rPr lang="it-IT" sz="1500" dirty="0">
                          <a:solidFill>
                            <a:srgbClr val="FFFF00"/>
                          </a:solidFill>
                          <a:effectLst/>
                        </a:rPr>
                        <a:t>Vascello</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it-IT" sz="1500" b="1" dirty="0">
                          <a:solidFill>
                            <a:srgbClr val="FFFF00"/>
                          </a:solidFill>
                          <a:effectLst/>
                        </a:rPr>
                        <a:t>Qualsiasi barca o nave</a:t>
                      </a:r>
                      <a:endParaRPr lang="it-IT" sz="1000" b="1"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594304316"/>
                  </a:ext>
                </a:extLst>
              </a:tr>
            </a:tbl>
          </a:graphicData>
        </a:graphic>
      </p:graphicFrame>
      <p:sp>
        <p:nvSpPr>
          <p:cNvPr id="5" name="Rectangle 1"/>
          <p:cNvSpPr>
            <a:spLocks noChangeArrowheads="1"/>
          </p:cNvSpPr>
          <p:nvPr/>
        </p:nvSpPr>
        <p:spPr bwMode="auto">
          <a:xfrm>
            <a:off x="2248855" y="516681"/>
            <a:ext cx="784930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it-IT" altLang="zh-CN" sz="24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zh-CN" sz="1800" b="0" i="0" u="none" strike="noStrike" cap="none" normalizeH="0" baseline="0" dirty="0" smtClean="0">
              <a:ln>
                <a:noFill/>
              </a:ln>
              <a:solidFill>
                <a:schemeClr val="tx1"/>
              </a:solidFill>
              <a:effectLst/>
              <a:latin typeface="Arial" panose="020B0604020202020204" pitchFamily="34" charset="0"/>
            </a:endParaRPr>
          </a:p>
        </p:txBody>
      </p:sp>
      <p:sp>
        <p:nvSpPr>
          <p:cNvPr id="6" name="Rettangolo 5"/>
          <p:cNvSpPr/>
          <p:nvPr/>
        </p:nvSpPr>
        <p:spPr>
          <a:xfrm>
            <a:off x="2248855" y="489127"/>
            <a:ext cx="7849300" cy="830997"/>
          </a:xfrm>
          <a:prstGeom prst="rect">
            <a:avLst/>
          </a:prstGeom>
        </p:spPr>
        <p:txBody>
          <a:bodyPr wrap="square">
            <a:spAutoFit/>
          </a:bodyPr>
          <a:lstStyle/>
          <a:p>
            <a:pPr marL="629920" algn="ctr">
              <a:spcAft>
                <a:spcPts val="0"/>
              </a:spcAft>
            </a:pPr>
            <a:r>
              <a:rPr lang="it-IT" sz="2400" b="1" dirty="0">
                <a:solidFill>
                  <a:srgbClr val="FFFF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Ognuno dei termini nella tabella seguente è usato nelle </a:t>
            </a:r>
            <a:r>
              <a:rPr lang="it-IT" sz="2400" b="1" i="1" dirty="0">
                <a:solidFill>
                  <a:srgbClr val="FFFF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Regole di Regata </a:t>
            </a:r>
            <a:r>
              <a:rPr lang="it-IT" sz="2400" b="1" dirty="0">
                <a:solidFill>
                  <a:srgbClr val="FFFF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con il significato assegnato</a:t>
            </a:r>
            <a:r>
              <a:rPr lang="it-IT"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7084123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242391" y="1233174"/>
            <a:ext cx="9004852" cy="4524315"/>
          </a:xfrm>
          <a:prstGeom prst="rect">
            <a:avLst/>
          </a:prstGeom>
        </p:spPr>
        <p:txBody>
          <a:bodyPr wrap="square">
            <a:spAutoFit/>
          </a:bodyPr>
          <a:lstStyle/>
          <a:p>
            <a:r>
              <a:rPr lang="it-IT" sz="2400" b="1" dirty="0">
                <a:effectLst>
                  <a:outerShdw blurRad="38100" dist="38100" dir="2700000" algn="tl">
                    <a:srgbClr val="000000">
                      <a:alpha val="43137"/>
                    </a:srgbClr>
                  </a:outerShdw>
                </a:effectLst>
              </a:rPr>
              <a:t>36	PROVE FATTE RIPARTIRE O RIPETUTE</a:t>
            </a:r>
          </a:p>
          <a:p>
            <a:pPr algn="just"/>
            <a:r>
              <a:rPr lang="it-IT" sz="2400" dirty="0"/>
              <a:t>Quando una prova viene fatta ripartire o viene ripetuta, un’infrazione ad una regola nella prova originale, o in qualsiasi precedente ripartenza o ripetizione di quella prova, non </a:t>
            </a:r>
            <a:r>
              <a:rPr lang="it-IT" sz="2400" dirty="0" smtClean="0"/>
              <a:t>dovrà</a:t>
            </a:r>
          </a:p>
          <a:p>
            <a:pPr algn="just"/>
            <a:endParaRPr lang="it-IT" sz="2400" dirty="0"/>
          </a:p>
          <a:p>
            <a:pPr marL="457200" indent="-457200" algn="just">
              <a:buAutoNum type="alphaLcParenBoth"/>
            </a:pPr>
            <a:r>
              <a:rPr lang="it-IT" sz="2400" dirty="0" smtClean="0"/>
              <a:t>vietare </a:t>
            </a:r>
            <a:r>
              <a:rPr lang="it-IT" sz="2400" dirty="0"/>
              <a:t>a una barca di competere a meno che essa non abbia infranto la regola 30.4, </a:t>
            </a:r>
            <a:r>
              <a:rPr lang="it-IT" sz="2400" dirty="0" smtClean="0"/>
              <a:t>o</a:t>
            </a:r>
          </a:p>
          <a:p>
            <a:pPr algn="just"/>
            <a:endParaRPr lang="it-IT" sz="2400" dirty="0"/>
          </a:p>
          <a:p>
            <a:pPr algn="just"/>
            <a:r>
              <a:rPr lang="it-IT" sz="2400" dirty="0"/>
              <a:t>(b)	comportare la penalizzazione della barca tranne per quanto previsto dalle regole 30.2, 30.4 o 69 </a:t>
            </a:r>
            <a:r>
              <a:rPr lang="it-IT" sz="2400" b="1" dirty="0">
                <a:solidFill>
                  <a:srgbClr val="FFFF00"/>
                </a:solidFill>
                <a:effectLst>
                  <a:outerShdw blurRad="38100" dist="38100" dir="2700000" algn="tl">
                    <a:srgbClr val="000000">
                      <a:alpha val="43137"/>
                    </a:srgbClr>
                  </a:outerShdw>
                </a:effectLst>
              </a:rPr>
              <a:t>o dalla regola 14 quando essa abbia causato ferite o danni gravi. </a:t>
            </a:r>
          </a:p>
        </p:txBody>
      </p:sp>
    </p:spTree>
    <p:extLst>
      <p:ext uri="{BB962C8B-B14F-4D97-AF65-F5344CB8AC3E}">
        <p14:creationId xmlns:p14="http://schemas.microsoft.com/office/powerpoint/2010/main" val="39654754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769166" y="1634844"/>
            <a:ext cx="8746434" cy="3293209"/>
          </a:xfrm>
          <a:prstGeom prst="rect">
            <a:avLst/>
          </a:prstGeom>
        </p:spPr>
        <p:txBody>
          <a:bodyPr wrap="square">
            <a:spAutoFit/>
          </a:bodyPr>
          <a:lstStyle/>
          <a:p>
            <a:r>
              <a:rPr lang="it-IT" sz="4000" b="1" dirty="0">
                <a:solidFill>
                  <a:schemeClr val="bg2">
                    <a:lumMod val="40000"/>
                    <a:lumOff val="60000"/>
                  </a:schemeClr>
                </a:solidFill>
                <a:effectLst>
                  <a:outerShdw blurRad="38100" dist="38100" dir="2700000" algn="tl">
                    <a:srgbClr val="000000">
                      <a:alpha val="43137"/>
                    </a:srgbClr>
                  </a:outerShdw>
                </a:effectLst>
              </a:rPr>
              <a:t>PARTE  4</a:t>
            </a:r>
          </a:p>
          <a:p>
            <a:r>
              <a:rPr lang="it-IT" sz="4000" dirty="0"/>
              <a:t>	</a:t>
            </a:r>
            <a:r>
              <a:rPr lang="it-IT" sz="4000" dirty="0">
                <a:solidFill>
                  <a:schemeClr val="bg2">
                    <a:lumMod val="40000"/>
                    <a:lumOff val="60000"/>
                  </a:schemeClr>
                </a:solidFill>
              </a:rPr>
              <a:t>ALTRI OBBLIGHI QUANDO SI È IN </a:t>
            </a:r>
            <a:r>
              <a:rPr lang="it-IT" sz="4000" dirty="0" smtClean="0">
                <a:solidFill>
                  <a:schemeClr val="bg2">
                    <a:lumMod val="40000"/>
                    <a:lumOff val="60000"/>
                  </a:schemeClr>
                </a:solidFill>
              </a:rPr>
              <a:t>REGATA</a:t>
            </a:r>
          </a:p>
          <a:p>
            <a:endParaRPr lang="it-IT" sz="4000" dirty="0">
              <a:solidFill>
                <a:schemeClr val="bg2">
                  <a:lumMod val="40000"/>
                  <a:lumOff val="60000"/>
                </a:schemeClr>
              </a:solidFill>
            </a:endParaRPr>
          </a:p>
          <a:p>
            <a:pPr algn="just"/>
            <a:r>
              <a:rPr lang="it-IT" sz="2400" i="1" dirty="0"/>
              <a:t>Le regole della Parte 4 si applicano solo a barche in regata </a:t>
            </a:r>
            <a:r>
              <a:rPr lang="it-IT" sz="2400" i="1" dirty="0">
                <a:solidFill>
                  <a:srgbClr val="FFFF00"/>
                </a:solidFill>
              </a:rPr>
              <a:t>a meno che le regole prescrivano diversamente</a:t>
            </a:r>
          </a:p>
        </p:txBody>
      </p:sp>
    </p:spTree>
    <p:extLst>
      <p:ext uri="{BB962C8B-B14F-4D97-AF65-F5344CB8AC3E}">
        <p14:creationId xmlns:p14="http://schemas.microsoft.com/office/powerpoint/2010/main" val="914732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3"/>
          <p:cNvSpPr/>
          <p:nvPr/>
        </p:nvSpPr>
        <p:spPr>
          <a:xfrm>
            <a:off x="1600200" y="946286"/>
            <a:ext cx="8935278" cy="3785652"/>
          </a:xfrm>
          <a:prstGeom prst="rect">
            <a:avLst/>
          </a:prstGeom>
        </p:spPr>
        <p:txBody>
          <a:bodyPr wrap="square">
            <a:spAutoFit/>
          </a:bodyPr>
          <a:lstStyle/>
          <a:p>
            <a:pPr algn="just"/>
            <a:r>
              <a:rPr lang="it-IT" sz="2400" b="1" dirty="0">
                <a:effectLst>
                  <a:outerShdw blurRad="38100" dist="38100" dir="2700000" algn="tl">
                    <a:srgbClr val="000000">
                      <a:alpha val="43137"/>
                    </a:srgbClr>
                  </a:outerShdw>
                </a:effectLst>
              </a:rPr>
              <a:t>40	DISPOSITIVI PERSONALI DI GALLEGGIAMENTO </a:t>
            </a:r>
          </a:p>
          <a:p>
            <a:pPr algn="just"/>
            <a:r>
              <a:rPr lang="it-IT" sz="2400" dirty="0"/>
              <a:t>Quando la bandiera “Y” con un segnale acustico viene esposta prima o insieme al segnale di avviso, i concorrenti devono indossare dispositivi personali di galleggiamento, eccetto per breve tempo mentre stanno cambiando o sistemando indumenti o equipaggiamenti personali. </a:t>
            </a:r>
            <a:r>
              <a:rPr lang="it-IT" sz="2400" dirty="0">
                <a:solidFill>
                  <a:srgbClr val="FFFF00"/>
                </a:solidFill>
              </a:rPr>
              <a:t>Quando la bandiera “Y” viene esposta a terra, </a:t>
            </a:r>
            <a:r>
              <a:rPr lang="it-IT" sz="2400" b="1" dirty="0">
                <a:solidFill>
                  <a:srgbClr val="FFFF00"/>
                </a:solidFill>
                <a:effectLst>
                  <a:outerShdw blurRad="38100" dist="38100" dir="2700000" algn="tl">
                    <a:srgbClr val="000000">
                      <a:alpha val="43137"/>
                    </a:srgbClr>
                  </a:outerShdw>
                </a:effectLst>
              </a:rPr>
              <a:t>questa </a:t>
            </a:r>
            <a:r>
              <a:rPr lang="it-IT" sz="2400" b="1" i="1" dirty="0">
                <a:solidFill>
                  <a:srgbClr val="FFFF00"/>
                </a:solidFill>
                <a:effectLst>
                  <a:outerShdw blurRad="38100" dist="38100" dir="2700000" algn="tl">
                    <a:srgbClr val="000000">
                      <a:alpha val="43137"/>
                    </a:srgbClr>
                  </a:outerShdw>
                </a:effectLst>
              </a:rPr>
              <a:t>regola</a:t>
            </a:r>
            <a:r>
              <a:rPr lang="it-IT" sz="2400" b="1" dirty="0">
                <a:solidFill>
                  <a:srgbClr val="FFFF00"/>
                </a:solidFill>
                <a:effectLst>
                  <a:outerShdw blurRad="38100" dist="38100" dir="2700000" algn="tl">
                    <a:srgbClr val="000000">
                      <a:alpha val="43137"/>
                    </a:srgbClr>
                  </a:outerShdw>
                </a:effectLst>
              </a:rPr>
              <a:t> si applica in qualsiasi momento in cui le barche sono in </a:t>
            </a:r>
            <a:r>
              <a:rPr lang="it-IT" sz="2400" b="1" dirty="0" smtClean="0">
                <a:solidFill>
                  <a:srgbClr val="FFFF00"/>
                </a:solidFill>
                <a:effectLst>
                  <a:outerShdw blurRad="38100" dist="38100" dir="2700000" algn="tl">
                    <a:srgbClr val="000000">
                      <a:alpha val="43137"/>
                    </a:srgbClr>
                  </a:outerShdw>
                </a:effectLst>
              </a:rPr>
              <a:t>acqua</a:t>
            </a:r>
            <a:r>
              <a:rPr lang="it-IT" sz="2400" dirty="0" smtClean="0"/>
              <a:t>. Le </a:t>
            </a:r>
            <a:r>
              <a:rPr lang="it-IT" sz="2400" dirty="0"/>
              <a:t>mute da sommozzatore o le mute stagne non sono dispositivi personali di galleggiamento. </a:t>
            </a:r>
          </a:p>
        </p:txBody>
      </p:sp>
    </p:spTree>
    <p:extLst>
      <p:ext uri="{BB962C8B-B14F-4D97-AF65-F5344CB8AC3E}">
        <p14:creationId xmlns:p14="http://schemas.microsoft.com/office/powerpoint/2010/main" val="8962621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884582" y="630342"/>
            <a:ext cx="10863470" cy="4524315"/>
          </a:xfrm>
          <a:prstGeom prst="rect">
            <a:avLst/>
          </a:prstGeom>
        </p:spPr>
        <p:txBody>
          <a:bodyPr wrap="square">
            <a:spAutoFit/>
          </a:bodyPr>
          <a:lstStyle/>
          <a:p>
            <a:pPr algn="just"/>
            <a:r>
              <a:rPr lang="it-IT" sz="2400" dirty="0" smtClean="0"/>
              <a:t>               </a:t>
            </a:r>
            <a:r>
              <a:rPr lang="it-IT" sz="2400" b="1" dirty="0" smtClean="0"/>
              <a:t>44.3 Penalità sul punteggio</a:t>
            </a:r>
          </a:p>
          <a:p>
            <a:pPr algn="just"/>
            <a:endParaRPr lang="it-IT" sz="2400" dirty="0"/>
          </a:p>
          <a:p>
            <a:pPr algn="just"/>
            <a:r>
              <a:rPr lang="it-IT" sz="2400" dirty="0"/>
              <a:t>(c)	Il punteggio della prova per una barca che accetta una Penalizzazione sul Punteggio deve essere quello che avrebbe ricevuto senza detta penalizzazione, peggiorato del numero di posti stabilito dalle istruzioni di regata. </a:t>
            </a:r>
            <a:r>
              <a:rPr lang="it-IT" sz="2400" dirty="0">
                <a:solidFill>
                  <a:srgbClr val="FFFF00"/>
                </a:solidFill>
              </a:rPr>
              <a:t>Quando le Istruzioni di Regata non stabiliscono il numero di posti, esso sarà il 20% del punteggio per ‘Non Arrivato’ (DNF), arrotondato al numero intero più vicino ( 0,5 arrotondato all’intero superiore)</a:t>
            </a:r>
            <a:r>
              <a:rPr lang="it-IT" sz="2400" dirty="0"/>
              <a:t>. I punteggi delle altre barche non dovranno essere cambiati, pertanto due barche potranno ricevere il medesimo punteggio. </a:t>
            </a:r>
            <a:r>
              <a:rPr lang="it-IT" sz="2400" b="1" dirty="0">
                <a:solidFill>
                  <a:srgbClr val="FFFF00"/>
                </a:solidFill>
              </a:rPr>
              <a:t>Tuttavia, la penalizzazione non dovrà comportare per la barca un punteggio peggiore di “Non Arrivato” (DNF) </a:t>
            </a:r>
          </a:p>
        </p:txBody>
      </p:sp>
    </p:spTree>
    <p:extLst>
      <p:ext uri="{BB962C8B-B14F-4D97-AF65-F5344CB8AC3E}">
        <p14:creationId xmlns:p14="http://schemas.microsoft.com/office/powerpoint/2010/main" val="20743250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3"/>
          <p:cNvSpPr/>
          <p:nvPr/>
        </p:nvSpPr>
        <p:spPr>
          <a:xfrm>
            <a:off x="467139" y="946286"/>
            <a:ext cx="11509513" cy="4524315"/>
          </a:xfrm>
          <a:prstGeom prst="rect">
            <a:avLst/>
          </a:prstGeom>
        </p:spPr>
        <p:txBody>
          <a:bodyPr wrap="square">
            <a:spAutoFit/>
          </a:bodyPr>
          <a:lstStyle/>
          <a:p>
            <a:pPr marL="457200" indent="-457200">
              <a:buAutoNum type="arabicPlain" startAt="49"/>
            </a:pPr>
            <a:r>
              <a:rPr lang="it-IT" sz="2400" b="1" dirty="0" smtClean="0"/>
              <a:t>POSIZIONE DELL’EQUIPAGGIO; DRAGLIE</a:t>
            </a:r>
          </a:p>
          <a:p>
            <a:pPr algn="just"/>
            <a:r>
              <a:rPr lang="it-IT" sz="2400" b="1" dirty="0"/>
              <a:t>49.2</a:t>
            </a:r>
            <a:r>
              <a:rPr lang="it-IT" sz="2400" dirty="0"/>
              <a:t>	Quando le regole di classe </a:t>
            </a:r>
            <a:r>
              <a:rPr lang="it-IT" sz="2400" dirty="0">
                <a:solidFill>
                  <a:srgbClr val="FFFF00"/>
                </a:solidFill>
              </a:rPr>
              <a:t>o qualsiasi altra </a:t>
            </a:r>
            <a:r>
              <a:rPr lang="it-IT" sz="2400" i="1" dirty="0">
                <a:solidFill>
                  <a:srgbClr val="FFFF00"/>
                </a:solidFill>
              </a:rPr>
              <a:t>regola</a:t>
            </a:r>
            <a:r>
              <a:rPr lang="it-IT" sz="2400" dirty="0">
                <a:solidFill>
                  <a:srgbClr val="FFFF00"/>
                </a:solidFill>
              </a:rPr>
              <a:t> richiedono </a:t>
            </a:r>
            <a:r>
              <a:rPr lang="it-IT" sz="2400" dirty="0"/>
              <a:t>l’uso di draglie, i concorrenti non devono tenere alcuna parte del loro torso all’esterno di esse, tranne brevemente per compiere compiti indispensabili. Nelle barche attrezzate con draglie superiore ed inferiore, un concorrente seduto sul ponte, faccia fuoribordo, con la cintola all’interno della draglia inferiore può avere la parte superiore del corpo all’esterno della draglia superiore. </a:t>
            </a:r>
            <a:r>
              <a:rPr lang="it-IT" sz="2400" dirty="0">
                <a:solidFill>
                  <a:srgbClr val="FFFF00"/>
                </a:solidFill>
              </a:rPr>
              <a:t>A meno che le regole di classe o qualsiasi altra regola definiscano una deflessione massima, esse dovranno essere tesate</a:t>
            </a:r>
            <a:r>
              <a:rPr lang="it-IT" sz="2400" dirty="0"/>
              <a:t>. Se le regole di classe non specificano il materiale o il diametro minimo delle draglie, esse dovranno essere conformi alle rispettive specifiche delle Special </a:t>
            </a:r>
            <a:r>
              <a:rPr lang="it-IT" sz="2400" dirty="0" err="1"/>
              <a:t>Regulations</a:t>
            </a:r>
            <a:r>
              <a:rPr lang="it-IT" sz="2400" dirty="0"/>
              <a:t>  per l’Altura di World </a:t>
            </a:r>
            <a:r>
              <a:rPr lang="it-IT" sz="2400" dirty="0" err="1"/>
              <a:t>Sailing</a:t>
            </a:r>
            <a:r>
              <a:rPr lang="it-IT" sz="2400" dirty="0"/>
              <a:t>.</a:t>
            </a:r>
          </a:p>
        </p:txBody>
      </p:sp>
    </p:spTree>
    <p:extLst>
      <p:ext uri="{BB962C8B-B14F-4D97-AF65-F5344CB8AC3E}">
        <p14:creationId xmlns:p14="http://schemas.microsoft.com/office/powerpoint/2010/main" val="34484511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659835" y="2551837"/>
            <a:ext cx="8935278" cy="2215991"/>
          </a:xfrm>
          <a:prstGeom prst="rect">
            <a:avLst/>
          </a:prstGeom>
        </p:spPr>
        <p:txBody>
          <a:bodyPr wrap="square">
            <a:spAutoFit/>
          </a:bodyPr>
          <a:lstStyle/>
          <a:p>
            <a:pPr algn="just"/>
            <a:r>
              <a:rPr lang="it-IT" sz="2400" b="1" dirty="0">
                <a:effectLst>
                  <a:outerShdw blurRad="38100" dist="38100" dir="2700000" algn="tl">
                    <a:srgbClr val="000000">
                      <a:alpha val="43137"/>
                    </a:srgbClr>
                  </a:outerShdw>
                </a:effectLst>
              </a:rPr>
              <a:t>55	SMALTIMENTO RIFIUTI</a:t>
            </a:r>
          </a:p>
          <a:p>
            <a:pPr algn="just"/>
            <a:r>
              <a:rPr lang="it-IT" sz="2400" dirty="0"/>
              <a:t>Un concorrente non deve gettare deliberatamente rifiuti in acqua. Questa regola si applica sempre quando in acqua. </a:t>
            </a:r>
            <a:r>
              <a:rPr lang="it-IT" sz="2400" dirty="0">
                <a:solidFill>
                  <a:srgbClr val="FFFF00"/>
                </a:solidFill>
              </a:rPr>
              <a:t>La penalità per un’infrazione di questa regola potrà essere meno della squalifica</a:t>
            </a:r>
          </a:p>
          <a:p>
            <a:endParaRPr lang="it-IT" dirty="0"/>
          </a:p>
        </p:txBody>
      </p:sp>
    </p:spTree>
    <p:extLst>
      <p:ext uri="{BB962C8B-B14F-4D97-AF65-F5344CB8AC3E}">
        <p14:creationId xmlns:p14="http://schemas.microsoft.com/office/powerpoint/2010/main" val="11668293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351722" y="1267744"/>
            <a:ext cx="9014791" cy="2554545"/>
          </a:xfrm>
          <a:prstGeom prst="rect">
            <a:avLst/>
          </a:prstGeom>
        </p:spPr>
        <p:txBody>
          <a:bodyPr wrap="square">
            <a:spAutoFit/>
          </a:bodyPr>
          <a:lstStyle/>
          <a:p>
            <a:r>
              <a:rPr lang="it-IT" sz="4000" b="1" dirty="0">
                <a:solidFill>
                  <a:schemeClr val="accent1">
                    <a:lumMod val="60000"/>
                    <a:lumOff val="40000"/>
                  </a:schemeClr>
                </a:solidFill>
                <a:effectLst>
                  <a:outerShdw blurRad="38100" dist="38100" dir="2700000" algn="tl">
                    <a:srgbClr val="000000">
                      <a:alpha val="43137"/>
                    </a:srgbClr>
                  </a:outerShdw>
                </a:effectLst>
              </a:rPr>
              <a:t>PARTE 5</a:t>
            </a:r>
          </a:p>
          <a:p>
            <a:r>
              <a:rPr lang="it-IT" sz="4000" dirty="0">
                <a:solidFill>
                  <a:schemeClr val="accent1">
                    <a:lumMod val="60000"/>
                    <a:lumOff val="40000"/>
                  </a:schemeClr>
                </a:solidFill>
              </a:rPr>
              <a:t>PROTESTE, RIPARAZIONI, UDIENZE,</a:t>
            </a:r>
          </a:p>
          <a:p>
            <a:r>
              <a:rPr lang="it-IT" sz="4000" dirty="0">
                <a:solidFill>
                  <a:schemeClr val="accent1">
                    <a:lumMod val="60000"/>
                    <a:lumOff val="40000"/>
                  </a:schemeClr>
                </a:solidFill>
              </a:rPr>
              <a:t>CATTIVA CONDOTTA ED </a:t>
            </a:r>
            <a:r>
              <a:rPr lang="it-IT" sz="4000" dirty="0" smtClean="0">
                <a:solidFill>
                  <a:schemeClr val="accent1">
                    <a:lumMod val="60000"/>
                    <a:lumOff val="40000"/>
                  </a:schemeClr>
                </a:solidFill>
              </a:rPr>
              <a:t>APPELLI</a:t>
            </a:r>
          </a:p>
          <a:p>
            <a:endParaRPr lang="it-IT" sz="4000" dirty="0">
              <a:solidFill>
                <a:schemeClr val="tx2">
                  <a:lumMod val="60000"/>
                  <a:lumOff val="40000"/>
                </a:schemeClr>
              </a:solidFill>
            </a:endParaRPr>
          </a:p>
        </p:txBody>
      </p:sp>
    </p:spTree>
    <p:extLst>
      <p:ext uri="{BB962C8B-B14F-4D97-AF65-F5344CB8AC3E}">
        <p14:creationId xmlns:p14="http://schemas.microsoft.com/office/powerpoint/2010/main" val="12092518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1152939" y="1302026"/>
            <a:ext cx="10585174" cy="4893647"/>
          </a:xfrm>
          <a:prstGeom prst="rect">
            <a:avLst/>
          </a:prstGeom>
          <a:noFill/>
        </p:spPr>
        <p:txBody>
          <a:bodyPr wrap="square" rtlCol="0">
            <a:spAutoFit/>
          </a:bodyPr>
          <a:lstStyle/>
          <a:p>
            <a:pPr algn="ctr"/>
            <a:r>
              <a:rPr lang="it-IT" sz="2400" b="1" i="1" dirty="0" smtClean="0">
                <a:solidFill>
                  <a:srgbClr val="C00000"/>
                </a:solidFill>
                <a:effectLst>
                  <a:outerShdw blurRad="38100" dist="38100" dir="2700000" algn="tl">
                    <a:srgbClr val="000000">
                      <a:alpha val="43137"/>
                    </a:srgbClr>
                  </a:outerShdw>
                </a:effectLst>
              </a:rPr>
              <a:t>Premessa generale</a:t>
            </a:r>
          </a:p>
          <a:p>
            <a:r>
              <a:rPr lang="it-IT" sz="2400" i="1" dirty="0" smtClean="0">
                <a:solidFill>
                  <a:srgbClr val="C00000"/>
                </a:solidFill>
              </a:rPr>
              <a:t>Nel nuovo regolamento vengono introdotti alcuni nuovi concetti come:</a:t>
            </a:r>
          </a:p>
          <a:p>
            <a:endParaRPr lang="it-IT" sz="2400" i="1" dirty="0" smtClean="0">
              <a:solidFill>
                <a:srgbClr val="C00000"/>
              </a:solidFill>
            </a:endParaRPr>
          </a:p>
          <a:p>
            <a:pPr marL="342900" indent="-342900">
              <a:buFontTx/>
              <a:buChar char="-"/>
            </a:pPr>
            <a:r>
              <a:rPr lang="it-IT" sz="2400" i="1" dirty="0" smtClean="0">
                <a:solidFill>
                  <a:srgbClr val="C00000"/>
                </a:solidFill>
              </a:rPr>
              <a:t>Conflitto d’Interessi</a:t>
            </a:r>
          </a:p>
          <a:p>
            <a:pPr marL="342900" indent="-342900">
              <a:buFontTx/>
              <a:buChar char="-"/>
            </a:pPr>
            <a:r>
              <a:rPr lang="it-IT" sz="2400" i="1" dirty="0" smtClean="0">
                <a:solidFill>
                  <a:srgbClr val="C00000"/>
                </a:solidFill>
              </a:rPr>
              <a:t>Comitato Tecnico</a:t>
            </a:r>
          </a:p>
          <a:p>
            <a:pPr marL="342900" indent="-342900">
              <a:buFontTx/>
              <a:buChar char="-"/>
            </a:pPr>
            <a:r>
              <a:rPr lang="it-IT" sz="2400" i="1" dirty="0" smtClean="0">
                <a:solidFill>
                  <a:srgbClr val="C00000"/>
                </a:solidFill>
              </a:rPr>
              <a:t>Penalità discrezionale (DPI)</a:t>
            </a:r>
          </a:p>
          <a:p>
            <a:pPr marL="342900" indent="-342900">
              <a:buFontTx/>
              <a:buChar char="-"/>
            </a:pPr>
            <a:r>
              <a:rPr lang="it-IT" sz="2400" i="1" dirty="0" smtClean="0">
                <a:solidFill>
                  <a:srgbClr val="C00000"/>
                </a:solidFill>
              </a:rPr>
              <a:t>Persona di supporto</a:t>
            </a:r>
          </a:p>
          <a:p>
            <a:pPr marL="342900" indent="-342900">
              <a:buFontTx/>
              <a:buChar char="-"/>
            </a:pPr>
            <a:r>
              <a:rPr lang="it-IT" sz="2400" i="1" dirty="0" smtClean="0">
                <a:solidFill>
                  <a:srgbClr val="C00000"/>
                </a:solidFill>
              </a:rPr>
              <a:t>Le nuove regole fondamentali 5, 6 e 7</a:t>
            </a:r>
          </a:p>
          <a:p>
            <a:pPr marL="342900" indent="-342900">
              <a:buFontTx/>
              <a:buChar char="-"/>
            </a:pPr>
            <a:endParaRPr lang="it-IT" sz="2400" i="1" dirty="0" smtClean="0">
              <a:solidFill>
                <a:srgbClr val="C00000"/>
              </a:solidFill>
            </a:endParaRPr>
          </a:p>
          <a:p>
            <a:r>
              <a:rPr lang="it-IT" sz="2400" i="1" dirty="0" smtClean="0">
                <a:solidFill>
                  <a:srgbClr val="C00000"/>
                </a:solidFill>
              </a:rPr>
              <a:t>Che condizionano un po’ e modificano la procedura relativa alla gestione delle proteste e la gestione delle Azioni per la Regola 69. L’analisi delle modifiche essenziali è riportata nel seguito.</a:t>
            </a:r>
            <a:endParaRPr lang="it-IT" sz="2400" i="1" dirty="0">
              <a:solidFill>
                <a:srgbClr val="C00000"/>
              </a:solidFill>
            </a:endParaRPr>
          </a:p>
        </p:txBody>
      </p:sp>
    </p:spTree>
    <p:extLst>
      <p:ext uri="{BB962C8B-B14F-4D97-AF65-F5344CB8AC3E}">
        <p14:creationId xmlns:p14="http://schemas.microsoft.com/office/powerpoint/2010/main" val="15186117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1272209" y="1282148"/>
            <a:ext cx="9233452" cy="5632311"/>
          </a:xfrm>
          <a:prstGeom prst="rect">
            <a:avLst/>
          </a:prstGeom>
          <a:noFill/>
        </p:spPr>
        <p:txBody>
          <a:bodyPr wrap="square" rtlCol="0">
            <a:spAutoFit/>
          </a:bodyPr>
          <a:lstStyle/>
          <a:p>
            <a:pPr algn="just"/>
            <a:r>
              <a:rPr lang="it-IT" sz="2400" b="1" dirty="0">
                <a:solidFill>
                  <a:srgbClr val="FF0000"/>
                </a:solidFill>
              </a:rPr>
              <a:t>Come cambia la RRS </a:t>
            </a:r>
            <a:r>
              <a:rPr lang="it-IT" sz="2400" b="1" dirty="0" smtClean="0">
                <a:solidFill>
                  <a:srgbClr val="FF0000"/>
                </a:solidFill>
              </a:rPr>
              <a:t>60: </a:t>
            </a:r>
            <a:r>
              <a:rPr lang="it-IT" sz="2400" dirty="0"/>
              <a:t>	</a:t>
            </a:r>
            <a:endParaRPr lang="it-IT" sz="2400" dirty="0" smtClean="0"/>
          </a:p>
          <a:p>
            <a:pPr algn="just"/>
            <a:r>
              <a:rPr lang="it-IT" sz="2400" b="1" dirty="0" smtClean="0"/>
              <a:t>DIRITTO </a:t>
            </a:r>
            <a:r>
              <a:rPr lang="it-IT" sz="2400" b="1" dirty="0"/>
              <a:t>DI PROTESTARE; DIRITTO DI CHIEDERE RIPARAZIONE O AZIONI PER LA REGOLA 69 </a:t>
            </a:r>
          </a:p>
          <a:p>
            <a:pPr algn="just"/>
            <a:r>
              <a:rPr lang="it-IT" sz="2400" dirty="0" smtClean="0"/>
              <a:t>60.1 invariata</a:t>
            </a:r>
          </a:p>
          <a:p>
            <a:pPr algn="just"/>
            <a:r>
              <a:rPr lang="it-IT" sz="2400" dirty="0" smtClean="0"/>
              <a:t>60.2 e 60.3: </a:t>
            </a:r>
            <a:r>
              <a:rPr lang="it-IT" sz="2400" dirty="0" smtClean="0">
                <a:solidFill>
                  <a:srgbClr val="FFFF00"/>
                </a:solidFill>
              </a:rPr>
              <a:t>non è possibile protestare </a:t>
            </a:r>
            <a:r>
              <a:rPr lang="it-IT" sz="2400" dirty="0">
                <a:solidFill>
                  <a:srgbClr val="FFFF00"/>
                </a:solidFill>
              </a:rPr>
              <a:t>una barca </a:t>
            </a:r>
            <a:r>
              <a:rPr lang="it-IT" sz="2400" dirty="0" smtClean="0">
                <a:solidFill>
                  <a:srgbClr val="FFFF00"/>
                </a:solidFill>
              </a:rPr>
              <a:t>in base a un </a:t>
            </a:r>
            <a:r>
              <a:rPr lang="it-IT" sz="2400" dirty="0">
                <a:solidFill>
                  <a:srgbClr val="FFFF00"/>
                </a:solidFill>
              </a:rPr>
              <a:t>rapporto di una persona con un </a:t>
            </a:r>
            <a:r>
              <a:rPr lang="it-IT" sz="2400" i="1" dirty="0">
                <a:solidFill>
                  <a:srgbClr val="FFFF00"/>
                </a:solidFill>
              </a:rPr>
              <a:t>conflitto d’interessi </a:t>
            </a:r>
            <a:r>
              <a:rPr lang="it-IT" sz="2400" dirty="0">
                <a:solidFill>
                  <a:srgbClr val="FFFF00"/>
                </a:solidFill>
              </a:rPr>
              <a:t>diversa dal rappresentante della barca </a:t>
            </a:r>
            <a:r>
              <a:rPr lang="it-IT" sz="2400" dirty="0" smtClean="0">
                <a:solidFill>
                  <a:srgbClr val="FFFF00"/>
                </a:solidFill>
              </a:rPr>
              <a:t>stessa</a:t>
            </a:r>
          </a:p>
          <a:p>
            <a:pPr algn="just"/>
            <a:r>
              <a:rPr lang="it-IT" sz="2400" dirty="0" smtClean="0"/>
              <a:t>Aggiungere</a:t>
            </a:r>
            <a:r>
              <a:rPr lang="it-IT" sz="2400" dirty="0" smtClean="0">
                <a:solidFill>
                  <a:srgbClr val="FFFF00"/>
                </a:solidFill>
              </a:rPr>
              <a:t> </a:t>
            </a:r>
            <a:r>
              <a:rPr lang="it-IT" sz="2400" dirty="0" smtClean="0"/>
              <a:t>la regola </a:t>
            </a:r>
            <a:r>
              <a:rPr lang="it-IT" sz="2400" dirty="0"/>
              <a:t>60.3(d): </a:t>
            </a:r>
            <a:r>
              <a:rPr lang="it-IT" sz="2400" dirty="0">
                <a:solidFill>
                  <a:srgbClr val="FFFF00"/>
                </a:solidFill>
              </a:rPr>
              <a:t>convocare un’udienza per prendere in considerazione se una </a:t>
            </a:r>
            <a:r>
              <a:rPr lang="it-IT" sz="2400" i="1" dirty="0">
                <a:solidFill>
                  <a:srgbClr val="FFFF00"/>
                </a:solidFill>
              </a:rPr>
              <a:t>persona di supporto </a:t>
            </a:r>
            <a:r>
              <a:rPr lang="it-IT" sz="2400" dirty="0">
                <a:solidFill>
                  <a:srgbClr val="FFFF00"/>
                </a:solidFill>
              </a:rPr>
              <a:t>ha infranto una </a:t>
            </a:r>
            <a:r>
              <a:rPr lang="it-IT" sz="2400" i="1" dirty="0">
                <a:solidFill>
                  <a:srgbClr val="FFFF00"/>
                </a:solidFill>
              </a:rPr>
              <a:t>regola</a:t>
            </a:r>
            <a:r>
              <a:rPr lang="it-IT" sz="2400" dirty="0">
                <a:solidFill>
                  <a:srgbClr val="FFFF00"/>
                </a:solidFill>
              </a:rPr>
              <a:t>, basandosi su osservazioni sue proprie o su informazioni ricevute da una qualsiasi sorgente</a:t>
            </a:r>
            <a:r>
              <a:rPr lang="it-IT" sz="2400" b="1" dirty="0">
                <a:solidFill>
                  <a:srgbClr val="FFFF00"/>
                </a:solidFill>
                <a:effectLst>
                  <a:outerShdw blurRad="38100" dist="38100" dir="2700000" algn="tl">
                    <a:srgbClr val="000000">
                      <a:alpha val="43137"/>
                    </a:srgbClr>
                  </a:outerShdw>
                </a:effectLst>
              </a:rPr>
              <a:t>, incluse le prove raccolte durante un’udienza.</a:t>
            </a:r>
          </a:p>
          <a:p>
            <a:endParaRPr lang="it-IT" sz="2400" dirty="0"/>
          </a:p>
          <a:p>
            <a:endParaRPr lang="it-IT" sz="2400" dirty="0" smtClean="0"/>
          </a:p>
          <a:p>
            <a:endParaRPr lang="it-IT" sz="2400" dirty="0"/>
          </a:p>
        </p:txBody>
      </p:sp>
    </p:spTree>
    <p:extLst>
      <p:ext uri="{BB962C8B-B14F-4D97-AF65-F5344CB8AC3E}">
        <p14:creationId xmlns:p14="http://schemas.microsoft.com/office/powerpoint/2010/main" val="17660932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156986" y="620191"/>
            <a:ext cx="10098157" cy="5632311"/>
          </a:xfrm>
          <a:prstGeom prst="rect">
            <a:avLst/>
          </a:prstGeom>
        </p:spPr>
        <p:txBody>
          <a:bodyPr wrap="square">
            <a:spAutoFit/>
          </a:bodyPr>
          <a:lstStyle/>
          <a:p>
            <a:pPr algn="just"/>
            <a:r>
              <a:rPr lang="it-IT" b="1" dirty="0" smtClean="0">
                <a:solidFill>
                  <a:srgbClr val="FFFF00"/>
                </a:solidFill>
              </a:rPr>
              <a:t>                    </a:t>
            </a:r>
            <a:r>
              <a:rPr lang="it-IT" sz="2400" b="1" dirty="0" smtClean="0">
                <a:solidFill>
                  <a:srgbClr val="FFFF00"/>
                </a:solidFill>
                <a:effectLst>
                  <a:outerShdw blurRad="38100" dist="38100" dir="2700000" algn="tl">
                    <a:srgbClr val="000000">
                      <a:alpha val="43137"/>
                    </a:srgbClr>
                  </a:outerShdw>
                </a:effectLst>
              </a:rPr>
              <a:t>60.4</a:t>
            </a:r>
            <a:r>
              <a:rPr lang="it-IT" sz="2400" b="1" dirty="0">
                <a:solidFill>
                  <a:srgbClr val="FFFF00"/>
                </a:solidFill>
                <a:effectLst>
                  <a:outerShdw blurRad="38100" dist="38100" dir="2700000" algn="tl">
                    <a:srgbClr val="000000">
                      <a:alpha val="43137"/>
                    </a:srgbClr>
                  </a:outerShdw>
                </a:effectLst>
              </a:rPr>
              <a:t>	  Un comitato tecnico </a:t>
            </a:r>
            <a:r>
              <a:rPr lang="it-IT" sz="2400" b="1" u="sng" dirty="0">
                <a:solidFill>
                  <a:srgbClr val="FFFF00"/>
                </a:solidFill>
                <a:effectLst>
                  <a:outerShdw blurRad="38100" dist="38100" dir="2700000" algn="tl">
                    <a:srgbClr val="000000">
                      <a:alpha val="43137"/>
                    </a:srgbClr>
                  </a:outerShdw>
                </a:effectLst>
              </a:rPr>
              <a:t>può</a:t>
            </a:r>
          </a:p>
          <a:p>
            <a:pPr algn="just"/>
            <a:r>
              <a:rPr lang="it-IT" sz="2400" dirty="0">
                <a:solidFill>
                  <a:srgbClr val="FFFF00"/>
                </a:solidFill>
              </a:rPr>
              <a:t>(a)	protestare una barca, ma non in seguito ad informazioni derivanti da una richiesta di riparazione o da una </a:t>
            </a:r>
            <a:r>
              <a:rPr lang="it-IT" sz="2400" i="1" dirty="0">
                <a:solidFill>
                  <a:srgbClr val="FFFF00"/>
                </a:solidFill>
              </a:rPr>
              <a:t>protesta invalida</a:t>
            </a:r>
            <a:r>
              <a:rPr lang="it-IT" sz="2400" dirty="0">
                <a:solidFill>
                  <a:srgbClr val="FFFF00"/>
                </a:solidFill>
              </a:rPr>
              <a:t>, o da un rapporto da parte di una persona con un </a:t>
            </a:r>
            <a:r>
              <a:rPr lang="it-IT" sz="2400" i="1" dirty="0">
                <a:solidFill>
                  <a:srgbClr val="FFFF00"/>
                </a:solidFill>
              </a:rPr>
              <a:t>conflitto d’interessi </a:t>
            </a:r>
            <a:r>
              <a:rPr lang="it-IT" sz="2400" dirty="0">
                <a:solidFill>
                  <a:srgbClr val="FFFF00"/>
                </a:solidFill>
              </a:rPr>
              <a:t>diversa dal rappresentante della barca stessa. Peraltro esso </a:t>
            </a:r>
            <a:r>
              <a:rPr lang="it-IT" sz="2400" b="1" u="sng" dirty="0" smtClean="0">
                <a:solidFill>
                  <a:srgbClr val="FFFF00"/>
                </a:solidFill>
                <a:effectLst>
                  <a:outerShdw blurRad="38100" dist="38100" dir="2700000" algn="tl">
                    <a:srgbClr val="000000">
                      <a:alpha val="43137"/>
                    </a:srgbClr>
                  </a:outerShdw>
                </a:effectLst>
              </a:rPr>
              <a:t>deve</a:t>
            </a:r>
            <a:r>
              <a:rPr lang="it-IT" sz="2400" dirty="0" smtClean="0">
                <a:solidFill>
                  <a:srgbClr val="FFFF00"/>
                </a:solidFill>
              </a:rPr>
              <a:t> </a:t>
            </a:r>
            <a:r>
              <a:rPr lang="it-IT" sz="2400" dirty="0">
                <a:solidFill>
                  <a:srgbClr val="FFFF00"/>
                </a:solidFill>
              </a:rPr>
              <a:t>protestare una barca se decide </a:t>
            </a:r>
            <a:r>
              <a:rPr lang="it-IT" sz="2400" dirty="0" smtClean="0">
                <a:solidFill>
                  <a:srgbClr val="FFFF00"/>
                </a:solidFill>
              </a:rPr>
              <a:t>che</a:t>
            </a:r>
            <a:endParaRPr lang="it-IT" sz="2400" dirty="0">
              <a:solidFill>
                <a:srgbClr val="FFFF00"/>
              </a:solidFill>
            </a:endParaRPr>
          </a:p>
          <a:p>
            <a:pPr algn="just"/>
            <a:r>
              <a:rPr lang="it-IT" sz="2400" dirty="0" smtClean="0">
                <a:solidFill>
                  <a:srgbClr val="FFFF00"/>
                </a:solidFill>
              </a:rPr>
              <a:t>	(</a:t>
            </a:r>
            <a:r>
              <a:rPr lang="it-IT" sz="2400" dirty="0">
                <a:solidFill>
                  <a:srgbClr val="FFFF00"/>
                </a:solidFill>
              </a:rPr>
              <a:t>1)	una barca ha infranto una regola della Parte 4, ma non le </a:t>
            </a:r>
            <a:r>
              <a:rPr lang="it-IT" sz="2400" dirty="0" smtClean="0">
                <a:solidFill>
                  <a:srgbClr val="FFFF00"/>
                </a:solidFill>
              </a:rPr>
              <a:t>	regole </a:t>
            </a:r>
            <a:r>
              <a:rPr lang="it-IT" sz="2400" dirty="0">
                <a:solidFill>
                  <a:srgbClr val="FFFF00"/>
                </a:solidFill>
              </a:rPr>
              <a:t>41, 42, 44 e 46, o</a:t>
            </a:r>
          </a:p>
          <a:p>
            <a:pPr algn="just"/>
            <a:r>
              <a:rPr lang="it-IT" sz="2400" dirty="0" smtClean="0">
                <a:solidFill>
                  <a:srgbClr val="FFFF00"/>
                </a:solidFill>
              </a:rPr>
              <a:t>	(</a:t>
            </a:r>
            <a:r>
              <a:rPr lang="it-IT" sz="2400" dirty="0">
                <a:solidFill>
                  <a:srgbClr val="FFFF00"/>
                </a:solidFill>
              </a:rPr>
              <a:t>2)	una barca o l’attrezzatura personale non sono conformi alle </a:t>
            </a:r>
            <a:r>
              <a:rPr lang="it-IT" sz="2400" dirty="0" smtClean="0">
                <a:solidFill>
                  <a:srgbClr val="FFFF00"/>
                </a:solidFill>
              </a:rPr>
              <a:t>	regole </a:t>
            </a:r>
            <a:r>
              <a:rPr lang="it-IT" sz="2400" dirty="0">
                <a:solidFill>
                  <a:srgbClr val="FFFF00"/>
                </a:solidFill>
              </a:rPr>
              <a:t>di classe</a:t>
            </a:r>
            <a:r>
              <a:rPr lang="it-IT" sz="2400" dirty="0" smtClean="0">
                <a:solidFill>
                  <a:srgbClr val="FFFF00"/>
                </a:solidFill>
              </a:rPr>
              <a:t>.</a:t>
            </a:r>
          </a:p>
          <a:p>
            <a:pPr algn="just"/>
            <a:endParaRPr lang="it-IT" sz="2400" dirty="0">
              <a:solidFill>
                <a:srgbClr val="FFFF00"/>
              </a:solidFill>
            </a:endParaRPr>
          </a:p>
          <a:p>
            <a:pPr algn="just"/>
            <a:r>
              <a:rPr lang="it-IT" sz="2400" dirty="0" smtClean="0">
                <a:solidFill>
                  <a:srgbClr val="FFFF00"/>
                </a:solidFill>
              </a:rPr>
              <a:t>(b)	chiedere </a:t>
            </a:r>
            <a:r>
              <a:rPr lang="it-IT" sz="2400" dirty="0">
                <a:solidFill>
                  <a:srgbClr val="FFFF00"/>
                </a:solidFill>
              </a:rPr>
              <a:t>riparazione per una barca; </a:t>
            </a:r>
            <a:r>
              <a:rPr lang="it-IT" sz="2400" dirty="0" smtClean="0">
                <a:solidFill>
                  <a:srgbClr val="FFFF00"/>
                </a:solidFill>
              </a:rPr>
              <a:t>o</a:t>
            </a:r>
          </a:p>
          <a:p>
            <a:pPr algn="just"/>
            <a:endParaRPr lang="it-IT" sz="2400" dirty="0">
              <a:solidFill>
                <a:srgbClr val="FFFF00"/>
              </a:solidFill>
            </a:endParaRPr>
          </a:p>
          <a:p>
            <a:pPr algn="just"/>
            <a:r>
              <a:rPr lang="it-IT" sz="2400" dirty="0">
                <a:solidFill>
                  <a:srgbClr val="FFFF00"/>
                </a:solidFill>
              </a:rPr>
              <a:t>(c)	fare un rapporto al comitato delle proteste richiedendo un’azione in base alla regola 69.2(b)</a:t>
            </a:r>
          </a:p>
        </p:txBody>
      </p:sp>
    </p:spTree>
    <p:extLst>
      <p:ext uri="{BB962C8B-B14F-4D97-AF65-F5344CB8AC3E}">
        <p14:creationId xmlns:p14="http://schemas.microsoft.com/office/powerpoint/2010/main" val="1308040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1602729" y="452922"/>
            <a:ext cx="10433557" cy="2215991"/>
          </a:xfrm>
          <a:prstGeom prst="rect">
            <a:avLst/>
          </a:prstGeom>
          <a:noFill/>
        </p:spPr>
        <p:txBody>
          <a:bodyPr wrap="square" rtlCol="0">
            <a:spAutoFit/>
          </a:bodyPr>
          <a:lstStyle/>
          <a:p>
            <a:r>
              <a:rPr lang="it-IT" sz="2400" b="1" dirty="0">
                <a:solidFill>
                  <a:srgbClr val="FFFF00"/>
                </a:solidFill>
                <a:effectLst>
                  <a:outerShdw blurRad="38100" dist="38100" dir="2700000" algn="tl">
                    <a:srgbClr val="000000">
                      <a:alpha val="43137"/>
                    </a:srgbClr>
                  </a:outerShdw>
                </a:effectLst>
              </a:rPr>
              <a:t>Annotazione</a:t>
            </a:r>
            <a:r>
              <a:rPr lang="it-IT" sz="2400" b="1" dirty="0">
                <a:solidFill>
                  <a:srgbClr val="FFFF00"/>
                </a:solidFill>
              </a:rPr>
              <a:t> </a:t>
            </a:r>
            <a:r>
              <a:rPr lang="it-IT" sz="2400" dirty="0">
                <a:solidFill>
                  <a:srgbClr val="FFFF00"/>
                </a:solidFill>
              </a:rPr>
              <a:t>L’annotazione </a:t>
            </a:r>
            <a:r>
              <a:rPr lang="it-IT" sz="2400" b="1" dirty="0">
                <a:solidFill>
                  <a:srgbClr val="FFFF00"/>
                </a:solidFill>
              </a:rPr>
              <a:t>[DP] </a:t>
            </a:r>
            <a:r>
              <a:rPr lang="it-IT" sz="2400" dirty="0">
                <a:solidFill>
                  <a:srgbClr val="FFFF00"/>
                </a:solidFill>
              </a:rPr>
              <a:t>in una </a:t>
            </a:r>
            <a:r>
              <a:rPr lang="it-IT" sz="2400" i="1" dirty="0">
                <a:solidFill>
                  <a:srgbClr val="FFFF00"/>
                </a:solidFill>
              </a:rPr>
              <a:t>regola</a:t>
            </a:r>
            <a:r>
              <a:rPr lang="it-IT" sz="2400" dirty="0">
                <a:solidFill>
                  <a:srgbClr val="FFFF00"/>
                </a:solidFill>
              </a:rPr>
              <a:t> significa che la penalità per un’infrazione della </a:t>
            </a:r>
            <a:r>
              <a:rPr lang="it-IT" sz="2400" i="1" dirty="0">
                <a:solidFill>
                  <a:srgbClr val="FFFF00"/>
                </a:solidFill>
              </a:rPr>
              <a:t>regola</a:t>
            </a:r>
            <a:r>
              <a:rPr lang="it-IT" sz="2400" dirty="0">
                <a:solidFill>
                  <a:srgbClr val="FFFF00"/>
                </a:solidFill>
              </a:rPr>
              <a:t> può, a discrezione del comitato delle proteste, essere minore della squalifica. Linee guida per le penalità discrezionali sono disponibili nel sito web di World </a:t>
            </a:r>
            <a:r>
              <a:rPr lang="it-IT" sz="2400" dirty="0" err="1" smtClean="0">
                <a:solidFill>
                  <a:srgbClr val="FFFF00"/>
                </a:solidFill>
              </a:rPr>
              <a:t>Sailing</a:t>
            </a:r>
            <a:endParaRPr lang="it-IT" sz="2400" dirty="0" smtClean="0">
              <a:solidFill>
                <a:srgbClr val="FFFF00"/>
              </a:solidFill>
            </a:endParaRPr>
          </a:p>
          <a:p>
            <a:endParaRPr lang="it-IT" dirty="0"/>
          </a:p>
        </p:txBody>
      </p:sp>
      <p:sp>
        <p:nvSpPr>
          <p:cNvPr id="7" name="CasellaDiTesto 6"/>
          <p:cNvSpPr txBox="1"/>
          <p:nvPr/>
        </p:nvSpPr>
        <p:spPr>
          <a:xfrm>
            <a:off x="1155469" y="4006735"/>
            <a:ext cx="8420793" cy="646331"/>
          </a:xfrm>
          <a:prstGeom prst="rect">
            <a:avLst/>
          </a:prstGeom>
          <a:noFill/>
        </p:spPr>
        <p:txBody>
          <a:bodyPr wrap="square" rtlCol="0">
            <a:spAutoFit/>
          </a:bodyPr>
          <a:lstStyle/>
          <a:p>
            <a:endParaRPr lang="it-IT" b="1" dirty="0"/>
          </a:p>
          <a:p>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272829507"/>
              </p:ext>
            </p:extLst>
          </p:nvPr>
        </p:nvGraphicFramePr>
        <p:xfrm>
          <a:off x="3153373" y="3114854"/>
          <a:ext cx="5438775" cy="2286000"/>
        </p:xfrm>
        <a:graphic>
          <a:graphicData uri="http://schemas.openxmlformats.org/drawingml/2006/table">
            <a:tbl>
              <a:tblPr firstRow="1" firstCol="1" bandRow="1">
                <a:tableStyleId>{5C22544A-7EE6-4342-B048-85BDC9FD1C3A}</a:tableStyleId>
              </a:tblPr>
              <a:tblGrid>
                <a:gridCol w="2588895">
                  <a:extLst>
                    <a:ext uri="{9D8B030D-6E8A-4147-A177-3AD203B41FA5}">
                      <a16:colId xmlns:a16="http://schemas.microsoft.com/office/drawing/2014/main" xmlns="" val="3663121694"/>
                    </a:ext>
                  </a:extLst>
                </a:gridCol>
                <a:gridCol w="1529715">
                  <a:extLst>
                    <a:ext uri="{9D8B030D-6E8A-4147-A177-3AD203B41FA5}">
                      <a16:colId xmlns:a16="http://schemas.microsoft.com/office/drawing/2014/main" xmlns="" val="2392014191"/>
                    </a:ext>
                  </a:extLst>
                </a:gridCol>
                <a:gridCol w="1320165">
                  <a:extLst>
                    <a:ext uri="{9D8B030D-6E8A-4147-A177-3AD203B41FA5}">
                      <a16:colId xmlns:a16="http://schemas.microsoft.com/office/drawing/2014/main" xmlns="" val="2678018058"/>
                    </a:ext>
                  </a:extLst>
                </a:gridCol>
              </a:tblGrid>
              <a:tr h="0">
                <a:tc>
                  <a:txBody>
                    <a:bodyPr/>
                    <a:lstStyle/>
                    <a:p>
                      <a:pPr algn="ctr">
                        <a:spcBef>
                          <a:spcPts val="1200"/>
                        </a:spcBef>
                        <a:spcAft>
                          <a:spcPts val="0"/>
                        </a:spcAft>
                      </a:pPr>
                      <a:r>
                        <a:rPr lang="it-IT" sz="1500" dirty="0">
                          <a:solidFill>
                            <a:srgbClr val="FFFF00"/>
                          </a:solidFill>
                          <a:effectLst/>
                        </a:rPr>
                        <a:t>Titolo</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1200"/>
                        </a:spcBef>
                        <a:spcAft>
                          <a:spcPts val="0"/>
                        </a:spcAft>
                      </a:pPr>
                      <a:r>
                        <a:rPr lang="it-IT" sz="1500">
                          <a:solidFill>
                            <a:srgbClr val="FFFF00"/>
                          </a:solidFill>
                          <a:effectLst/>
                        </a:rPr>
                        <a:t>Regola di Regata</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1200"/>
                        </a:spcBef>
                        <a:spcAft>
                          <a:spcPts val="0"/>
                        </a:spcAft>
                      </a:pPr>
                      <a:r>
                        <a:rPr lang="it-IT" sz="1500" dirty="0" err="1">
                          <a:solidFill>
                            <a:srgbClr val="FFFF00"/>
                          </a:solidFill>
                          <a:effectLst/>
                        </a:rPr>
                        <a:t>Regulation</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296841552"/>
                  </a:ext>
                </a:extLst>
              </a:tr>
              <a:tr h="0">
                <a:tc>
                  <a:txBody>
                    <a:bodyPr/>
                    <a:lstStyle/>
                    <a:p>
                      <a:pPr algn="just">
                        <a:spcBef>
                          <a:spcPts val="1200"/>
                        </a:spcBef>
                        <a:spcAft>
                          <a:spcPts val="0"/>
                        </a:spcAft>
                      </a:pPr>
                      <a:r>
                        <a:rPr lang="it-IT" sz="1500">
                          <a:solidFill>
                            <a:srgbClr val="FFFF00"/>
                          </a:solidFill>
                          <a:effectLst/>
                        </a:rPr>
                        <a:t>Codice per la Pubblicità</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1200"/>
                        </a:spcBef>
                        <a:spcAft>
                          <a:spcPts val="0"/>
                        </a:spcAft>
                      </a:pPr>
                      <a:r>
                        <a:rPr lang="it-IT" sz="1500" dirty="0">
                          <a:solidFill>
                            <a:srgbClr val="FFFF00"/>
                          </a:solidFill>
                          <a:effectLst/>
                        </a:rPr>
                        <a:t>80</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Bef>
                          <a:spcPts val="1200"/>
                        </a:spcBef>
                        <a:spcAft>
                          <a:spcPts val="0"/>
                        </a:spcAft>
                      </a:pPr>
                      <a:r>
                        <a:rPr lang="it-IT" sz="1500">
                          <a:solidFill>
                            <a:srgbClr val="FFFF00"/>
                          </a:solidFill>
                          <a:effectLst/>
                        </a:rPr>
                        <a:t>20</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49200222"/>
                  </a:ext>
                </a:extLst>
              </a:tr>
              <a:tr h="0">
                <a:tc>
                  <a:txBody>
                    <a:bodyPr/>
                    <a:lstStyle/>
                    <a:p>
                      <a:pPr algn="just">
                        <a:spcBef>
                          <a:spcPts val="1200"/>
                        </a:spcBef>
                        <a:spcAft>
                          <a:spcPts val="0"/>
                        </a:spcAft>
                      </a:pPr>
                      <a:r>
                        <a:rPr lang="it-IT" sz="1500">
                          <a:solidFill>
                            <a:srgbClr val="FFFF00"/>
                          </a:solidFill>
                          <a:effectLst/>
                        </a:rPr>
                        <a:t>Codice Anti Doping</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1200"/>
                        </a:spcBef>
                        <a:spcAft>
                          <a:spcPts val="0"/>
                        </a:spcAft>
                      </a:pPr>
                      <a:r>
                        <a:rPr lang="it-IT" sz="1500" dirty="0">
                          <a:solidFill>
                            <a:srgbClr val="FFFF00"/>
                          </a:solidFill>
                          <a:effectLst/>
                        </a:rPr>
                        <a:t>5</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Bef>
                          <a:spcPts val="1200"/>
                        </a:spcBef>
                        <a:spcAft>
                          <a:spcPts val="0"/>
                        </a:spcAft>
                      </a:pPr>
                      <a:r>
                        <a:rPr lang="it-IT" sz="1500" dirty="0">
                          <a:solidFill>
                            <a:srgbClr val="FFFF00"/>
                          </a:solidFill>
                          <a:effectLst/>
                        </a:rPr>
                        <a:t>21</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76179616"/>
                  </a:ext>
                </a:extLst>
              </a:tr>
              <a:tr h="0">
                <a:tc>
                  <a:txBody>
                    <a:bodyPr/>
                    <a:lstStyle/>
                    <a:p>
                      <a:pPr algn="just">
                        <a:spcBef>
                          <a:spcPts val="1200"/>
                        </a:spcBef>
                        <a:spcAft>
                          <a:spcPts val="0"/>
                        </a:spcAft>
                      </a:pPr>
                      <a:r>
                        <a:rPr lang="it-IT" sz="1500">
                          <a:solidFill>
                            <a:srgbClr val="FFFF00"/>
                          </a:solidFill>
                          <a:effectLst/>
                        </a:rPr>
                        <a:t>Codice anticorruzione e anti scommesse</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1200"/>
                        </a:spcBef>
                        <a:spcAft>
                          <a:spcPts val="0"/>
                        </a:spcAft>
                      </a:pPr>
                      <a:r>
                        <a:rPr lang="it-IT" sz="1500">
                          <a:solidFill>
                            <a:srgbClr val="FFFF00"/>
                          </a:solidFill>
                          <a:effectLst/>
                        </a:rPr>
                        <a:t>6</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Bef>
                          <a:spcPts val="1200"/>
                        </a:spcBef>
                        <a:spcAft>
                          <a:spcPts val="0"/>
                        </a:spcAft>
                      </a:pPr>
                      <a:r>
                        <a:rPr lang="it-IT" sz="1500" dirty="0">
                          <a:solidFill>
                            <a:srgbClr val="FFFF00"/>
                          </a:solidFill>
                          <a:effectLst/>
                        </a:rPr>
                        <a:t>37</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963131173"/>
                  </a:ext>
                </a:extLst>
              </a:tr>
              <a:tr h="0">
                <a:tc>
                  <a:txBody>
                    <a:bodyPr/>
                    <a:lstStyle/>
                    <a:p>
                      <a:pPr algn="just">
                        <a:spcBef>
                          <a:spcPts val="1200"/>
                        </a:spcBef>
                        <a:spcAft>
                          <a:spcPts val="0"/>
                        </a:spcAft>
                      </a:pPr>
                      <a:r>
                        <a:rPr lang="it-IT" sz="1500">
                          <a:solidFill>
                            <a:srgbClr val="FFFF00"/>
                          </a:solidFill>
                          <a:effectLst/>
                        </a:rPr>
                        <a:t>Codice disciplinare</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1200"/>
                        </a:spcBef>
                        <a:spcAft>
                          <a:spcPts val="0"/>
                        </a:spcAft>
                      </a:pPr>
                      <a:r>
                        <a:rPr lang="it-IT" sz="1500">
                          <a:solidFill>
                            <a:srgbClr val="FFFF00"/>
                          </a:solidFill>
                          <a:effectLst/>
                        </a:rPr>
                        <a:t>7</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Bef>
                          <a:spcPts val="1200"/>
                        </a:spcBef>
                        <a:spcAft>
                          <a:spcPts val="0"/>
                        </a:spcAft>
                      </a:pPr>
                      <a:r>
                        <a:rPr lang="it-IT" sz="1500" dirty="0">
                          <a:solidFill>
                            <a:srgbClr val="FFFF00"/>
                          </a:solidFill>
                          <a:effectLst/>
                        </a:rPr>
                        <a:t>35</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743036052"/>
                  </a:ext>
                </a:extLst>
              </a:tr>
              <a:tr h="0">
                <a:tc>
                  <a:txBody>
                    <a:bodyPr/>
                    <a:lstStyle/>
                    <a:p>
                      <a:pPr algn="just">
                        <a:spcBef>
                          <a:spcPts val="1200"/>
                        </a:spcBef>
                        <a:spcAft>
                          <a:spcPts val="0"/>
                        </a:spcAft>
                      </a:pPr>
                      <a:r>
                        <a:rPr lang="it-IT" sz="1500">
                          <a:solidFill>
                            <a:srgbClr val="FFFF00"/>
                          </a:solidFill>
                          <a:effectLst/>
                        </a:rPr>
                        <a:t>Codice di eleggibilità</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1200"/>
                        </a:spcBef>
                        <a:spcAft>
                          <a:spcPts val="0"/>
                        </a:spcAft>
                      </a:pPr>
                      <a:r>
                        <a:rPr lang="it-IT" sz="1500">
                          <a:solidFill>
                            <a:srgbClr val="FFFF00"/>
                          </a:solidFill>
                          <a:effectLst/>
                        </a:rPr>
                        <a:t>75.2</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Bef>
                          <a:spcPts val="1200"/>
                        </a:spcBef>
                        <a:spcAft>
                          <a:spcPts val="0"/>
                        </a:spcAft>
                      </a:pPr>
                      <a:r>
                        <a:rPr lang="it-IT" sz="1500" dirty="0">
                          <a:solidFill>
                            <a:srgbClr val="FFFF00"/>
                          </a:solidFill>
                          <a:effectLst/>
                        </a:rPr>
                        <a:t>19</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759195785"/>
                  </a:ext>
                </a:extLst>
              </a:tr>
              <a:tr h="0">
                <a:tc>
                  <a:txBody>
                    <a:bodyPr/>
                    <a:lstStyle/>
                    <a:p>
                      <a:pPr algn="just">
                        <a:spcBef>
                          <a:spcPts val="1200"/>
                        </a:spcBef>
                        <a:spcAft>
                          <a:spcPts val="0"/>
                        </a:spcAft>
                      </a:pPr>
                      <a:r>
                        <a:rPr lang="it-IT" sz="1500">
                          <a:solidFill>
                            <a:srgbClr val="FFFF00"/>
                          </a:solidFill>
                          <a:effectLst/>
                        </a:rPr>
                        <a:t>Codice di classificazione del velista</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1200"/>
                        </a:spcBef>
                        <a:spcAft>
                          <a:spcPts val="0"/>
                        </a:spcAft>
                      </a:pPr>
                      <a:r>
                        <a:rPr lang="it-IT" sz="1500">
                          <a:solidFill>
                            <a:srgbClr val="FFFF00"/>
                          </a:solidFill>
                          <a:effectLst/>
                        </a:rPr>
                        <a:t>79</a:t>
                      </a:r>
                      <a:endParaRPr lang="it-IT" sz="100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tc>
                  <a:txBody>
                    <a:bodyPr/>
                    <a:lstStyle/>
                    <a:p>
                      <a:pPr algn="ctr">
                        <a:spcBef>
                          <a:spcPts val="1200"/>
                        </a:spcBef>
                        <a:spcAft>
                          <a:spcPts val="0"/>
                        </a:spcAft>
                      </a:pPr>
                      <a:r>
                        <a:rPr lang="it-IT" sz="1500" dirty="0">
                          <a:solidFill>
                            <a:srgbClr val="FFFF00"/>
                          </a:solidFill>
                          <a:effectLst/>
                        </a:rPr>
                        <a:t>22</a:t>
                      </a:r>
                      <a:endParaRPr lang="it-IT" sz="1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554591265"/>
                  </a:ext>
                </a:extLst>
              </a:tr>
            </a:tbl>
          </a:graphicData>
        </a:graphic>
      </p:graphicFrame>
      <p:sp>
        <p:nvSpPr>
          <p:cNvPr id="5" name="Rectangle 1"/>
          <p:cNvSpPr>
            <a:spLocks noChangeArrowheads="1"/>
          </p:cNvSpPr>
          <p:nvPr/>
        </p:nvSpPr>
        <p:spPr bwMode="auto">
          <a:xfrm>
            <a:off x="815010" y="5379889"/>
            <a:ext cx="9843631"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zh-CN" sz="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zh-CN" sz="1500" b="0" i="0" u="none" strike="noStrike" cap="none" normalizeH="0" baseline="0" dirty="0" smtClean="0">
                <a:ln>
                  <a:noFill/>
                </a:ln>
                <a:solidFill>
                  <a:srgbClr val="FFFF00"/>
                </a:solidFill>
                <a:effectLst/>
                <a:latin typeface="Arial" panose="020B0604020202020204" pitchFamily="34" charset="0"/>
                <a:ea typeface="Times New Roman" panose="02020603050405020304" pitchFamily="18" charset="0"/>
              </a:rPr>
              <a:t>Nella definizione </a:t>
            </a:r>
            <a:r>
              <a:rPr kumimoji="0" lang="it-IT" altLang="zh-CN" sz="1500" b="0" i="1" u="none" strike="noStrike" cap="none" normalizeH="0" baseline="0" dirty="0" smtClean="0">
                <a:ln>
                  <a:noFill/>
                </a:ln>
                <a:solidFill>
                  <a:srgbClr val="FFFF00"/>
                </a:solidFill>
                <a:effectLst/>
                <a:latin typeface="Arial" panose="020B0604020202020204" pitchFamily="34" charset="0"/>
                <a:ea typeface="Times New Roman" panose="02020603050405020304" pitchFamily="18" charset="0"/>
              </a:rPr>
              <a:t>Regola</a:t>
            </a:r>
            <a:r>
              <a:rPr kumimoji="0" lang="it-IT" altLang="zh-CN" sz="1500" b="0" i="0" u="none" strike="noStrike" cap="none" normalizeH="0" baseline="0" dirty="0" smtClean="0">
                <a:ln>
                  <a:noFill/>
                </a:ln>
                <a:solidFill>
                  <a:srgbClr val="FFFF00"/>
                </a:solidFill>
                <a:effectLst/>
                <a:latin typeface="Arial" panose="020B0604020202020204" pitchFamily="34" charset="0"/>
                <a:ea typeface="Times New Roman" panose="02020603050405020304" pitchFamily="18" charset="0"/>
              </a:rPr>
              <a:t> si fa riferimento a questi Codici, ma non sono inclusi in questa pubblicazione poiché essi possono essere modificati in qualsiasi momento.</a:t>
            </a:r>
            <a:r>
              <a:rPr kumimoji="0" lang="it-IT" altLang="zh-CN" sz="800" b="0" i="0" u="none" strike="noStrike" cap="none" normalizeH="0" baseline="0" dirty="0" smtClean="0">
                <a:ln>
                  <a:noFill/>
                </a:ln>
                <a:solidFill>
                  <a:srgbClr val="FFFF00"/>
                </a:solidFill>
                <a:effectLst/>
                <a:latin typeface="Arial" panose="020B0604020202020204" pitchFamily="34" charset="0"/>
              </a:rPr>
              <a:t> </a:t>
            </a:r>
            <a:endParaRPr kumimoji="0" lang="it-IT" altLang="zh-CN" sz="1800" b="0" i="0" u="none" strike="noStrike" cap="none" normalizeH="0" baseline="0" dirty="0" smtClean="0">
              <a:ln>
                <a:noFill/>
              </a:ln>
              <a:solidFill>
                <a:srgbClr val="FFFF00"/>
              </a:solidFill>
              <a:effectLst/>
              <a:latin typeface="Arial" panose="020B0604020202020204" pitchFamily="34" charset="0"/>
            </a:endParaRPr>
          </a:p>
        </p:txBody>
      </p:sp>
      <p:sp>
        <p:nvSpPr>
          <p:cNvPr id="8" name="CasellaDiTesto 7"/>
          <p:cNvSpPr txBox="1"/>
          <p:nvPr/>
        </p:nvSpPr>
        <p:spPr>
          <a:xfrm>
            <a:off x="1155470" y="2468523"/>
            <a:ext cx="9664538" cy="646331"/>
          </a:xfrm>
          <a:prstGeom prst="rect">
            <a:avLst/>
          </a:prstGeom>
          <a:noFill/>
        </p:spPr>
        <p:txBody>
          <a:bodyPr wrap="square" rtlCol="0">
            <a:spAutoFit/>
          </a:bodyPr>
          <a:lstStyle/>
          <a:p>
            <a:r>
              <a:rPr lang="it-IT" altLang="zh-CN" b="1" dirty="0">
                <a:solidFill>
                  <a:srgbClr val="FFFF00"/>
                </a:solidFill>
                <a:latin typeface="Arial" panose="020B0604020202020204" pitchFamily="34" charset="0"/>
                <a:ea typeface="Times New Roman" panose="02020603050405020304" pitchFamily="18" charset="0"/>
              </a:rPr>
              <a:t>Codici World </a:t>
            </a:r>
            <a:r>
              <a:rPr lang="it-IT" altLang="zh-CN" b="1" dirty="0" err="1">
                <a:solidFill>
                  <a:srgbClr val="FFFF00"/>
                </a:solidFill>
                <a:latin typeface="Arial" panose="020B0604020202020204" pitchFamily="34" charset="0"/>
                <a:ea typeface="Times New Roman" panose="02020603050405020304" pitchFamily="18" charset="0"/>
              </a:rPr>
              <a:t>Sailing</a:t>
            </a:r>
            <a:r>
              <a:rPr lang="it-IT" altLang="zh-CN" b="1" dirty="0">
                <a:solidFill>
                  <a:srgbClr val="FFFF00"/>
                </a:solidFill>
                <a:latin typeface="Arial" panose="020B0604020202020204" pitchFamily="34" charset="0"/>
                <a:ea typeface="Times New Roman" panose="02020603050405020304" pitchFamily="18" charset="0"/>
              </a:rPr>
              <a:t> </a:t>
            </a:r>
            <a:r>
              <a:rPr lang="it-IT" altLang="zh-CN" dirty="0">
                <a:solidFill>
                  <a:srgbClr val="FFFF00"/>
                </a:solidFill>
                <a:latin typeface="Arial" panose="020B0604020202020204" pitchFamily="34" charset="0"/>
                <a:ea typeface="Times New Roman" panose="02020603050405020304" pitchFamily="18" charset="0"/>
              </a:rPr>
              <a:t>I Codici World </a:t>
            </a:r>
            <a:r>
              <a:rPr lang="it-IT" altLang="zh-CN" dirty="0" err="1">
                <a:solidFill>
                  <a:srgbClr val="FFFF00"/>
                </a:solidFill>
                <a:latin typeface="Arial" panose="020B0604020202020204" pitchFamily="34" charset="0"/>
                <a:ea typeface="Times New Roman" panose="02020603050405020304" pitchFamily="18" charset="0"/>
              </a:rPr>
              <a:t>Sailing</a:t>
            </a:r>
            <a:r>
              <a:rPr lang="it-IT" altLang="zh-CN" dirty="0">
                <a:solidFill>
                  <a:srgbClr val="FFFF00"/>
                </a:solidFill>
                <a:latin typeface="Arial" panose="020B0604020202020204" pitchFamily="34" charset="0"/>
                <a:ea typeface="Times New Roman" panose="02020603050405020304" pitchFamily="18" charset="0"/>
              </a:rPr>
              <a:t> sono elencati nella tabella che segue. I codici sono pubblicati nelle </a:t>
            </a:r>
            <a:r>
              <a:rPr lang="it-IT" altLang="zh-CN" dirty="0" err="1">
                <a:solidFill>
                  <a:srgbClr val="FFFF00"/>
                </a:solidFill>
                <a:latin typeface="Arial" panose="020B0604020202020204" pitchFamily="34" charset="0"/>
                <a:ea typeface="Times New Roman" panose="02020603050405020304" pitchFamily="18" charset="0"/>
              </a:rPr>
              <a:t>Regulations</a:t>
            </a:r>
            <a:r>
              <a:rPr lang="it-IT" altLang="zh-CN" dirty="0">
                <a:solidFill>
                  <a:srgbClr val="FFFF00"/>
                </a:solidFill>
                <a:latin typeface="Arial" panose="020B0604020202020204" pitchFamily="34" charset="0"/>
                <a:ea typeface="Times New Roman" panose="02020603050405020304" pitchFamily="18" charset="0"/>
              </a:rPr>
              <a:t> World </a:t>
            </a:r>
            <a:r>
              <a:rPr lang="it-IT" altLang="zh-CN" dirty="0" err="1">
                <a:solidFill>
                  <a:srgbClr val="FFFF00"/>
                </a:solidFill>
                <a:latin typeface="Arial" panose="020B0604020202020204" pitchFamily="34" charset="0"/>
                <a:ea typeface="Times New Roman" panose="02020603050405020304" pitchFamily="18" charset="0"/>
              </a:rPr>
              <a:t>Sailing</a:t>
            </a:r>
            <a:endParaRPr lang="it-IT" dirty="0">
              <a:solidFill>
                <a:srgbClr val="FFFF00"/>
              </a:solidFill>
            </a:endParaRPr>
          </a:p>
        </p:txBody>
      </p:sp>
    </p:spTree>
    <p:extLst>
      <p:ext uri="{BB962C8B-B14F-4D97-AF65-F5344CB8AC3E}">
        <p14:creationId xmlns:p14="http://schemas.microsoft.com/office/powerpoint/2010/main" val="7893634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490869" y="2967335"/>
            <a:ext cx="8666921" cy="1200329"/>
          </a:xfrm>
          <a:prstGeom prst="rect">
            <a:avLst/>
          </a:prstGeom>
        </p:spPr>
        <p:txBody>
          <a:bodyPr wrap="square">
            <a:spAutoFit/>
          </a:bodyPr>
          <a:lstStyle/>
          <a:p>
            <a:pPr algn="just"/>
            <a:r>
              <a:rPr lang="it-IT" sz="2400" b="1" dirty="0">
                <a:solidFill>
                  <a:srgbClr val="FFFF00"/>
                </a:solidFill>
              </a:rPr>
              <a:t>60.5</a:t>
            </a:r>
            <a:r>
              <a:rPr lang="it-IT" sz="2400" dirty="0">
                <a:solidFill>
                  <a:srgbClr val="FFFF00"/>
                </a:solidFill>
              </a:rPr>
              <a:t>	</a:t>
            </a:r>
            <a:r>
              <a:rPr lang="it-IT" sz="2400" b="1" dirty="0">
                <a:solidFill>
                  <a:srgbClr val="FFFF00"/>
                </a:solidFill>
                <a:effectLst>
                  <a:outerShdw blurRad="38100" dist="38100" dir="2700000" algn="tl">
                    <a:srgbClr val="000000">
                      <a:alpha val="43137"/>
                    </a:srgbClr>
                  </a:outerShdw>
                </a:effectLst>
              </a:rPr>
              <a:t>Tuttavia, né una barca né un comitato può protestare per una presunta infrazione delle regole 5, 6. 7 o 69</a:t>
            </a:r>
          </a:p>
        </p:txBody>
      </p:sp>
    </p:spTree>
    <p:extLst>
      <p:ext uri="{BB962C8B-B14F-4D97-AF65-F5344CB8AC3E}">
        <p14:creationId xmlns:p14="http://schemas.microsoft.com/office/powerpoint/2010/main" val="42726697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123123" y="946286"/>
            <a:ext cx="9611138" cy="3416320"/>
          </a:xfrm>
          <a:prstGeom prst="rect">
            <a:avLst/>
          </a:prstGeom>
        </p:spPr>
        <p:txBody>
          <a:bodyPr wrap="square">
            <a:spAutoFit/>
          </a:bodyPr>
          <a:lstStyle/>
          <a:p>
            <a:pPr algn="just"/>
            <a:r>
              <a:rPr lang="it-IT" sz="2400" b="1" dirty="0">
                <a:effectLst>
                  <a:outerShdw blurRad="38100" dist="38100" dir="2700000" algn="tl">
                    <a:srgbClr val="000000">
                      <a:alpha val="43137"/>
                    </a:srgbClr>
                  </a:outerShdw>
                </a:effectLst>
              </a:rPr>
              <a:t>61.1	Informare il </a:t>
            </a:r>
            <a:r>
              <a:rPr lang="it-IT" sz="2400" b="1" dirty="0" smtClean="0">
                <a:effectLst>
                  <a:outerShdw blurRad="38100" dist="38100" dir="2700000" algn="tl">
                    <a:srgbClr val="000000">
                      <a:alpha val="43137"/>
                    </a:srgbClr>
                  </a:outerShdw>
                </a:effectLst>
              </a:rPr>
              <a:t>protestato</a:t>
            </a:r>
            <a:endParaRPr lang="it-IT" sz="2400" dirty="0"/>
          </a:p>
          <a:p>
            <a:pPr algn="just"/>
            <a:r>
              <a:rPr lang="it-IT" sz="2400" dirty="0"/>
              <a:t> </a:t>
            </a:r>
            <a:r>
              <a:rPr lang="it-IT" sz="2400" dirty="0">
                <a:solidFill>
                  <a:srgbClr val="FFFF00"/>
                </a:solidFill>
              </a:rPr>
              <a:t>(4)	se come conseguenza dell’incidente </a:t>
            </a:r>
            <a:r>
              <a:rPr lang="it-IT" sz="2400" b="1" dirty="0">
                <a:solidFill>
                  <a:srgbClr val="FFFF00"/>
                </a:solidFill>
              </a:rPr>
              <a:t>un membro di uno qualsiasi degli equipaggi risultasse essere in pericolo</a:t>
            </a:r>
            <a:r>
              <a:rPr lang="it-IT" sz="2400" dirty="0">
                <a:solidFill>
                  <a:srgbClr val="FFFF00"/>
                </a:solidFill>
              </a:rPr>
              <a:t>, o dall’incidente derivassero seri danni o lesioni </a:t>
            </a:r>
            <a:r>
              <a:rPr lang="it-IT" sz="2400" b="1" u="sng" dirty="0">
                <a:solidFill>
                  <a:srgbClr val="FFFF00"/>
                </a:solidFill>
              </a:rPr>
              <a:t>che siano evidenti per la barca che intende protestare</a:t>
            </a:r>
            <a:r>
              <a:rPr lang="it-IT" sz="2400" dirty="0">
                <a:solidFill>
                  <a:srgbClr val="FFFF00"/>
                </a:solidFill>
              </a:rPr>
              <a:t>, le prescrizioni di questa regola non le si applicano, ma essa dovrà adoperarsi per informare l’altra barca entro il tempo limite della regola 61.3</a:t>
            </a:r>
            <a:r>
              <a:rPr lang="it-IT" sz="2400" dirty="0" smtClean="0"/>
              <a:t>.</a:t>
            </a:r>
          </a:p>
          <a:p>
            <a:pPr algn="just"/>
            <a:endParaRPr lang="it-IT" sz="2400" dirty="0"/>
          </a:p>
          <a:p>
            <a:pPr algn="just"/>
            <a:endParaRPr lang="it-IT" sz="2400" dirty="0"/>
          </a:p>
        </p:txBody>
      </p:sp>
      <p:sp>
        <p:nvSpPr>
          <p:cNvPr id="4" name="Rettangolo 3"/>
          <p:cNvSpPr/>
          <p:nvPr/>
        </p:nvSpPr>
        <p:spPr>
          <a:xfrm>
            <a:off x="1123123" y="4062600"/>
            <a:ext cx="9611138" cy="1569660"/>
          </a:xfrm>
          <a:prstGeom prst="rect">
            <a:avLst/>
          </a:prstGeom>
        </p:spPr>
        <p:txBody>
          <a:bodyPr wrap="square">
            <a:spAutoFit/>
          </a:bodyPr>
          <a:lstStyle/>
          <a:p>
            <a:r>
              <a:rPr lang="it-IT" sz="2400" b="1" dirty="0">
                <a:effectLst>
                  <a:outerShdw blurRad="38100" dist="38100" dir="2700000" algn="tl">
                    <a:srgbClr val="000000">
                      <a:alpha val="43137"/>
                    </a:srgbClr>
                  </a:outerShdw>
                </a:effectLst>
              </a:rPr>
              <a:t>63.3    Diritto di essere presenti</a:t>
            </a:r>
          </a:p>
          <a:p>
            <a:r>
              <a:rPr lang="it-IT" sz="2400" dirty="0"/>
              <a:t>(a)</a:t>
            </a:r>
            <a:r>
              <a:rPr lang="it-IT" sz="2400" b="1" dirty="0">
                <a:solidFill>
                  <a:srgbClr val="FFFF00"/>
                </a:solidFill>
              </a:rPr>
              <a:t>	Un rappresentante per ciascuna parte dell’udienza </a:t>
            </a:r>
            <a:r>
              <a:rPr lang="it-IT" sz="2400" dirty="0"/>
              <a:t>ha il diritto di essere presente durante l’audizione di tutte le deposizioni. </a:t>
            </a:r>
          </a:p>
        </p:txBody>
      </p:sp>
    </p:spTree>
    <p:extLst>
      <p:ext uri="{BB962C8B-B14F-4D97-AF65-F5344CB8AC3E}">
        <p14:creationId xmlns:p14="http://schemas.microsoft.com/office/powerpoint/2010/main" val="24759717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3"/>
          <p:cNvSpPr/>
          <p:nvPr/>
        </p:nvSpPr>
        <p:spPr>
          <a:xfrm>
            <a:off x="694708" y="1018839"/>
            <a:ext cx="11063284" cy="5170646"/>
          </a:xfrm>
          <a:prstGeom prst="rect">
            <a:avLst/>
          </a:prstGeom>
        </p:spPr>
        <p:txBody>
          <a:bodyPr wrap="square">
            <a:spAutoFit/>
          </a:bodyPr>
          <a:lstStyle/>
          <a:p>
            <a:pPr algn="just"/>
            <a:r>
              <a:rPr lang="it-IT" sz="2400" b="1" dirty="0"/>
              <a:t>61.2 	Contenuto della protesta</a:t>
            </a:r>
          </a:p>
          <a:p>
            <a:pPr algn="just"/>
            <a:r>
              <a:rPr lang="it-IT" sz="2400" dirty="0"/>
              <a:t>Una protesta deve essere fatta per iscritto e deve identificare</a:t>
            </a:r>
          </a:p>
          <a:p>
            <a:pPr algn="just"/>
            <a:r>
              <a:rPr lang="it-IT" sz="2400" dirty="0"/>
              <a:t>(a) 	il protestante e il protestato;</a:t>
            </a:r>
          </a:p>
          <a:p>
            <a:pPr algn="just"/>
            <a:r>
              <a:rPr lang="it-IT" sz="2400" dirty="0">
                <a:solidFill>
                  <a:srgbClr val="FFFF00"/>
                </a:solidFill>
              </a:rPr>
              <a:t>(b)	l’incidente,</a:t>
            </a:r>
          </a:p>
          <a:p>
            <a:pPr algn="just"/>
            <a:r>
              <a:rPr lang="it-IT" sz="2400" dirty="0">
                <a:solidFill>
                  <a:srgbClr val="FFFF00"/>
                </a:solidFill>
              </a:rPr>
              <a:t>(c)	dove e quando l’incidente è avvenuto</a:t>
            </a:r>
            <a:r>
              <a:rPr lang="it-IT" sz="2400" dirty="0"/>
              <a:t>;</a:t>
            </a:r>
          </a:p>
          <a:p>
            <a:pPr algn="just"/>
            <a:r>
              <a:rPr lang="it-IT" sz="2400" dirty="0"/>
              <a:t>(d)	  ogni regola che il protestante ritenga sia stata violata; e</a:t>
            </a:r>
          </a:p>
          <a:p>
            <a:pPr algn="just"/>
            <a:r>
              <a:rPr lang="it-IT" sz="2400" dirty="0"/>
              <a:t>(e)	il nome del rappresentante del protestante.</a:t>
            </a:r>
          </a:p>
          <a:p>
            <a:pPr algn="just"/>
            <a:r>
              <a:rPr lang="it-IT" sz="2400" dirty="0">
                <a:solidFill>
                  <a:srgbClr val="FFFF00"/>
                </a:solidFill>
              </a:rPr>
              <a:t>Comunque, </a:t>
            </a:r>
            <a:r>
              <a:rPr lang="it-IT" sz="2400" b="1" dirty="0">
                <a:solidFill>
                  <a:srgbClr val="FFFF00"/>
                </a:solidFill>
                <a:effectLst>
                  <a:outerShdw blurRad="38100" dist="38100" dir="2700000" algn="tl">
                    <a:srgbClr val="000000">
                      <a:alpha val="43137"/>
                    </a:srgbClr>
                  </a:outerShdw>
                </a:effectLst>
              </a:rPr>
              <a:t>se il requisito (b) è rispettato</a:t>
            </a:r>
            <a:r>
              <a:rPr lang="it-IT" sz="2400" dirty="0">
                <a:solidFill>
                  <a:srgbClr val="FFFF00"/>
                </a:solidFill>
              </a:rPr>
              <a:t>, il requisito (a) può essere regolarizzato in qualsiasi momento prima dell’udienza, ed i requisiti (d) ed (e) possono essere regolarizzati prima o durante l’udienza. </a:t>
            </a:r>
            <a:r>
              <a:rPr lang="it-IT" sz="2400" b="1" dirty="0">
                <a:solidFill>
                  <a:srgbClr val="FFFF00"/>
                </a:solidFill>
                <a:effectLst>
                  <a:outerShdw blurRad="38100" dist="38100" dir="2700000" algn="tl">
                    <a:srgbClr val="000000">
                      <a:alpha val="43137"/>
                    </a:srgbClr>
                  </a:outerShdw>
                </a:effectLst>
              </a:rPr>
              <a:t>Anche il requisito (c) può essere regolarizzato prima o durante l’udienza, a condizione che al protestato venga concesso un tempo ragionevole per prepararsi per l’udienza.</a:t>
            </a:r>
          </a:p>
          <a:p>
            <a:endParaRPr lang="it-IT" dirty="0"/>
          </a:p>
        </p:txBody>
      </p:sp>
    </p:spTree>
    <p:extLst>
      <p:ext uri="{BB962C8B-B14F-4D97-AF65-F5344CB8AC3E}">
        <p14:creationId xmlns:p14="http://schemas.microsoft.com/office/powerpoint/2010/main" val="32024661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3"/>
          <p:cNvSpPr/>
          <p:nvPr/>
        </p:nvSpPr>
        <p:spPr>
          <a:xfrm>
            <a:off x="1649897" y="2561792"/>
            <a:ext cx="9611138" cy="1569660"/>
          </a:xfrm>
          <a:prstGeom prst="rect">
            <a:avLst/>
          </a:prstGeom>
        </p:spPr>
        <p:txBody>
          <a:bodyPr wrap="square">
            <a:spAutoFit/>
          </a:bodyPr>
          <a:lstStyle/>
          <a:p>
            <a:r>
              <a:rPr lang="it-IT" sz="2400" b="1" dirty="0">
                <a:effectLst>
                  <a:outerShdw blurRad="38100" dist="38100" dir="2700000" algn="tl">
                    <a:srgbClr val="000000">
                      <a:alpha val="43137"/>
                    </a:srgbClr>
                  </a:outerShdw>
                </a:effectLst>
              </a:rPr>
              <a:t>63.3    Diritto di essere presenti</a:t>
            </a:r>
          </a:p>
          <a:p>
            <a:r>
              <a:rPr lang="it-IT" sz="2400" dirty="0"/>
              <a:t>(a)</a:t>
            </a:r>
            <a:r>
              <a:rPr lang="it-IT" sz="2400" b="1" dirty="0">
                <a:solidFill>
                  <a:srgbClr val="FFFF00"/>
                </a:solidFill>
              </a:rPr>
              <a:t>	Un rappresentante per ciascuna parte dell’udienza </a:t>
            </a:r>
            <a:r>
              <a:rPr lang="it-IT" sz="2400" dirty="0"/>
              <a:t>ha il diritto di essere presente durante l’audizione di tutte le deposizioni. </a:t>
            </a:r>
          </a:p>
        </p:txBody>
      </p:sp>
    </p:spTree>
    <p:extLst>
      <p:ext uri="{BB962C8B-B14F-4D97-AF65-F5344CB8AC3E}">
        <p14:creationId xmlns:p14="http://schemas.microsoft.com/office/powerpoint/2010/main" val="2221024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864705" y="630129"/>
            <a:ext cx="10833652" cy="5632311"/>
          </a:xfrm>
          <a:prstGeom prst="rect">
            <a:avLst/>
          </a:prstGeom>
        </p:spPr>
        <p:txBody>
          <a:bodyPr wrap="square">
            <a:spAutoFit/>
          </a:bodyPr>
          <a:lstStyle/>
          <a:p>
            <a:r>
              <a:rPr lang="it-IT" sz="2400" b="1" dirty="0" smtClean="0">
                <a:effectLst>
                  <a:outerShdw blurRad="38100" dist="38100" dir="2700000" algn="tl">
                    <a:srgbClr val="000000">
                      <a:alpha val="43137"/>
                    </a:srgbClr>
                  </a:outerShdw>
                </a:effectLst>
              </a:rPr>
              <a:t>                         63.4</a:t>
            </a:r>
            <a:r>
              <a:rPr lang="it-IT" sz="2400" b="1" dirty="0">
                <a:effectLst>
                  <a:outerShdw blurRad="38100" dist="38100" dir="2700000" algn="tl">
                    <a:srgbClr val="000000">
                      <a:alpha val="43137"/>
                    </a:srgbClr>
                  </a:outerShdw>
                </a:effectLst>
              </a:rPr>
              <a:t>	Conflitto </a:t>
            </a:r>
            <a:r>
              <a:rPr lang="it-IT" sz="2400" b="1" dirty="0" smtClean="0">
                <a:effectLst>
                  <a:outerShdw blurRad="38100" dist="38100" dir="2700000" algn="tl">
                    <a:srgbClr val="000000">
                      <a:alpha val="43137"/>
                    </a:srgbClr>
                  </a:outerShdw>
                </a:effectLst>
              </a:rPr>
              <a:t>d’interessi</a:t>
            </a:r>
          </a:p>
          <a:p>
            <a:endParaRPr lang="it-IT" sz="2400" b="1" dirty="0">
              <a:effectLst>
                <a:outerShdw blurRad="38100" dist="38100" dir="2700000" algn="tl">
                  <a:srgbClr val="000000">
                    <a:alpha val="43137"/>
                  </a:srgbClr>
                </a:outerShdw>
              </a:effectLst>
            </a:endParaRPr>
          </a:p>
          <a:p>
            <a:pPr algn="just"/>
            <a:r>
              <a:rPr lang="it-IT" sz="2400" dirty="0" smtClean="0">
                <a:solidFill>
                  <a:srgbClr val="FFFF00"/>
                </a:solidFill>
              </a:rPr>
              <a:t>(a)</a:t>
            </a:r>
            <a:r>
              <a:rPr lang="it-IT" sz="2400" b="1" dirty="0" smtClean="0">
                <a:solidFill>
                  <a:srgbClr val="FFFF00"/>
                </a:solidFill>
                <a:effectLst>
                  <a:outerShdw blurRad="38100" dist="38100" dir="2700000" algn="tl">
                    <a:srgbClr val="000000">
                      <a:alpha val="43137"/>
                    </a:srgbClr>
                  </a:outerShdw>
                </a:effectLst>
              </a:rPr>
              <a:t>	Un </a:t>
            </a:r>
            <a:r>
              <a:rPr lang="it-IT" sz="2400" b="1" dirty="0">
                <a:solidFill>
                  <a:srgbClr val="FFFF00"/>
                </a:solidFill>
                <a:effectLst>
                  <a:outerShdw blurRad="38100" dist="38100" dir="2700000" algn="tl">
                    <a:srgbClr val="000000">
                      <a:alpha val="43137"/>
                    </a:srgbClr>
                  </a:outerShdw>
                </a:effectLst>
              </a:rPr>
              <a:t>membro del comitato delle proteste deve dichiarare qualsiasi possibile conflitto d’interessi non appena ne sia consapevole</a:t>
            </a:r>
            <a:r>
              <a:rPr lang="it-IT" sz="2400" dirty="0">
                <a:solidFill>
                  <a:srgbClr val="FFFF00"/>
                </a:solidFill>
              </a:rPr>
              <a:t>. Una parte dell’udienza che ritenga che un membro del comitato delle proteste abbia un conflitto d’interessi dovrà ricusarlo appena possibile. Un conflitto d’interessi dichiarato da un membro del comitato delle proteste dovrà essere inserito nel rapporto scritto previsto in accordo con la regola </a:t>
            </a:r>
            <a:r>
              <a:rPr lang="it-IT" sz="2400" dirty="0" smtClean="0">
                <a:solidFill>
                  <a:srgbClr val="FFFF00"/>
                </a:solidFill>
              </a:rPr>
              <a:t>65.2</a:t>
            </a:r>
          </a:p>
          <a:p>
            <a:pPr algn="just"/>
            <a:endParaRPr lang="it-IT" sz="2400" dirty="0">
              <a:solidFill>
                <a:srgbClr val="FFFF00"/>
              </a:solidFill>
            </a:endParaRPr>
          </a:p>
          <a:p>
            <a:pPr algn="just"/>
            <a:r>
              <a:rPr lang="it-IT" sz="2400" dirty="0">
                <a:solidFill>
                  <a:srgbClr val="FFFF00"/>
                </a:solidFill>
              </a:rPr>
              <a:t>(b)	Un membro del comitato delle proteste con un conflitto d’interessi non dovrà far parte del comitato per quell’udienza, a meno che</a:t>
            </a:r>
          </a:p>
          <a:p>
            <a:pPr algn="just"/>
            <a:r>
              <a:rPr lang="it-IT" sz="2400" dirty="0">
                <a:solidFill>
                  <a:srgbClr val="FFFF00"/>
                </a:solidFill>
              </a:rPr>
              <a:t>(1)	tutte le parti siano consenzienti, o</a:t>
            </a:r>
          </a:p>
          <a:p>
            <a:pPr algn="just"/>
            <a:r>
              <a:rPr lang="it-IT" sz="2400" dirty="0">
                <a:solidFill>
                  <a:srgbClr val="FFFF00"/>
                </a:solidFill>
              </a:rPr>
              <a:t>(2)	il comitato delle proteste decida che il conflitto d’interessi è non significativo</a:t>
            </a:r>
          </a:p>
        </p:txBody>
      </p:sp>
    </p:spTree>
    <p:extLst>
      <p:ext uri="{BB962C8B-B14F-4D97-AF65-F5344CB8AC3E}">
        <p14:creationId xmlns:p14="http://schemas.microsoft.com/office/powerpoint/2010/main" val="2129715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983973" y="1163600"/>
            <a:ext cx="10346635" cy="3785652"/>
          </a:xfrm>
          <a:prstGeom prst="rect">
            <a:avLst/>
          </a:prstGeom>
        </p:spPr>
        <p:txBody>
          <a:bodyPr wrap="square">
            <a:spAutoFit/>
          </a:bodyPr>
          <a:lstStyle/>
          <a:p>
            <a:pPr algn="just"/>
            <a:r>
              <a:rPr lang="it-IT" sz="2400" dirty="0" smtClean="0">
                <a:solidFill>
                  <a:srgbClr val="FFFF00"/>
                </a:solidFill>
              </a:rPr>
              <a:t>(c)	Qualora </a:t>
            </a:r>
            <a:r>
              <a:rPr lang="it-IT" sz="2400" dirty="0">
                <a:solidFill>
                  <a:srgbClr val="FFFF00"/>
                </a:solidFill>
              </a:rPr>
              <a:t>si debba decidere se un conflitto d’interessi è significativo, </a:t>
            </a:r>
            <a:r>
              <a:rPr lang="it-IT" sz="2400" b="1" dirty="0">
                <a:solidFill>
                  <a:srgbClr val="FFFF00"/>
                </a:solidFill>
                <a:effectLst>
                  <a:outerShdw blurRad="38100" dist="38100" dir="2700000" algn="tl">
                    <a:srgbClr val="000000">
                      <a:alpha val="43137"/>
                    </a:srgbClr>
                  </a:outerShdw>
                </a:effectLst>
              </a:rPr>
              <a:t>il comitato delle proteste dovrà considerare le opinioni di tutte le parti, il livello di conflitto, il livello dell’evento, l’importanza per ogni singola </a:t>
            </a:r>
            <a:r>
              <a:rPr lang="it-IT" sz="2400" b="1" i="1" dirty="0">
                <a:solidFill>
                  <a:srgbClr val="FFFF00"/>
                </a:solidFill>
                <a:effectLst>
                  <a:outerShdw blurRad="38100" dist="38100" dir="2700000" algn="tl">
                    <a:srgbClr val="000000">
                      <a:alpha val="43137"/>
                    </a:srgbClr>
                  </a:outerShdw>
                </a:effectLst>
              </a:rPr>
              <a:t>parte</a:t>
            </a:r>
            <a:r>
              <a:rPr lang="it-IT" sz="2400" b="1" dirty="0">
                <a:solidFill>
                  <a:srgbClr val="FFFF00"/>
                </a:solidFill>
                <a:effectLst>
                  <a:outerShdw blurRad="38100" dist="38100" dir="2700000" algn="tl">
                    <a:srgbClr val="000000">
                      <a:alpha val="43137"/>
                    </a:srgbClr>
                  </a:outerShdw>
                </a:effectLst>
              </a:rPr>
              <a:t>, e la percezione generale di equità</a:t>
            </a:r>
            <a:r>
              <a:rPr lang="it-IT" sz="2400" dirty="0" smtClean="0">
                <a:solidFill>
                  <a:srgbClr val="FFFF00"/>
                </a:solidFill>
              </a:rPr>
              <a:t>.</a:t>
            </a:r>
          </a:p>
          <a:p>
            <a:pPr algn="just"/>
            <a:endParaRPr lang="it-IT" sz="2400" dirty="0">
              <a:solidFill>
                <a:srgbClr val="FFFF00"/>
              </a:solidFill>
            </a:endParaRPr>
          </a:p>
          <a:p>
            <a:pPr algn="just"/>
            <a:r>
              <a:rPr lang="it-IT" sz="2400" dirty="0">
                <a:solidFill>
                  <a:srgbClr val="FFFF00"/>
                </a:solidFill>
              </a:rPr>
              <a:t>(d)	Tuttavia, per i principali eventi World </a:t>
            </a:r>
            <a:r>
              <a:rPr lang="it-IT" sz="2400" dirty="0" err="1">
                <a:solidFill>
                  <a:srgbClr val="FFFF00"/>
                </a:solidFill>
              </a:rPr>
              <a:t>Sailing</a:t>
            </a:r>
            <a:r>
              <a:rPr lang="it-IT" sz="2400" dirty="0">
                <a:solidFill>
                  <a:srgbClr val="FFFF00"/>
                </a:solidFill>
              </a:rPr>
              <a:t>, o per altri eventi come prescritto dall’autorità nazionale del luogo in cui si tiene l’evento, la regola 63.4(b) non si applica </a:t>
            </a:r>
            <a:r>
              <a:rPr lang="it-IT" sz="2400" b="1" dirty="0">
                <a:solidFill>
                  <a:srgbClr val="FFFF00"/>
                </a:solidFill>
                <a:effectLst>
                  <a:outerShdw blurRad="38100" dist="38100" dir="2700000" algn="tl">
                    <a:srgbClr val="000000">
                      <a:alpha val="43137"/>
                    </a:srgbClr>
                  </a:outerShdw>
                </a:effectLst>
              </a:rPr>
              <a:t>e una persona che ha un conflitto d’interessi non dovrà essere membro del comitato delle proteste. </a:t>
            </a:r>
          </a:p>
        </p:txBody>
      </p:sp>
    </p:spTree>
    <p:extLst>
      <p:ext uri="{BB962C8B-B14F-4D97-AF65-F5344CB8AC3E}">
        <p14:creationId xmlns:p14="http://schemas.microsoft.com/office/powerpoint/2010/main" val="27456642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725557" y="1172891"/>
            <a:ext cx="9839739" cy="3416320"/>
          </a:xfrm>
          <a:prstGeom prst="rect">
            <a:avLst/>
          </a:prstGeom>
        </p:spPr>
        <p:txBody>
          <a:bodyPr wrap="square">
            <a:spAutoFit/>
          </a:bodyPr>
          <a:lstStyle/>
          <a:p>
            <a:pPr algn="ctr"/>
            <a:r>
              <a:rPr lang="it-IT" sz="2400" b="1" dirty="0">
                <a:effectLst>
                  <a:outerShdw blurRad="38100" dist="38100" dir="2700000" algn="tl">
                    <a:srgbClr val="000000">
                      <a:alpha val="43137"/>
                    </a:srgbClr>
                  </a:outerShdw>
                </a:effectLst>
              </a:rPr>
              <a:t>63.7	Conflitto tra le </a:t>
            </a:r>
            <a:r>
              <a:rPr lang="it-IT" sz="2400" b="1" i="1" dirty="0" smtClean="0">
                <a:effectLst>
                  <a:outerShdw blurRad="38100" dist="38100" dir="2700000" algn="tl">
                    <a:srgbClr val="000000">
                      <a:alpha val="43137"/>
                    </a:srgbClr>
                  </a:outerShdw>
                </a:effectLst>
              </a:rPr>
              <a:t>Regole</a:t>
            </a:r>
          </a:p>
          <a:p>
            <a:pPr algn="ctr"/>
            <a:endParaRPr lang="it-IT" sz="2400" b="1" i="1" dirty="0">
              <a:effectLst>
                <a:outerShdw blurRad="38100" dist="38100" dir="2700000" algn="tl">
                  <a:srgbClr val="000000">
                    <a:alpha val="43137"/>
                  </a:srgbClr>
                </a:outerShdw>
              </a:effectLst>
            </a:endParaRPr>
          </a:p>
          <a:p>
            <a:pPr algn="just"/>
            <a:r>
              <a:rPr lang="it-IT" sz="2400" dirty="0"/>
              <a:t>Se c’è conflitto </a:t>
            </a:r>
            <a:r>
              <a:rPr lang="it-IT" sz="2400" dirty="0">
                <a:solidFill>
                  <a:srgbClr val="FFFF00"/>
                </a:solidFill>
              </a:rPr>
              <a:t>fra due o più </a:t>
            </a:r>
            <a:r>
              <a:rPr lang="it-IT" sz="2400" i="1" dirty="0">
                <a:solidFill>
                  <a:srgbClr val="FFFF00"/>
                </a:solidFill>
              </a:rPr>
              <a:t>regole</a:t>
            </a:r>
            <a:r>
              <a:rPr lang="it-IT" sz="2400" dirty="0"/>
              <a:t>, questo deve essere risolto prima che il comitato delle proteste prenda una decisione, il comitato dovrà applicare la regola che ritenga darà il risultato più equo per tutte le barche coinvolte. </a:t>
            </a:r>
            <a:r>
              <a:rPr lang="it-IT" sz="2400" dirty="0">
                <a:solidFill>
                  <a:srgbClr val="FFFF00"/>
                </a:solidFill>
              </a:rPr>
              <a:t>La Regola 63.7 si applica solamente se il conflitto si verifica fra regole nel bando di regata, nelle istruzioni di regata, o qualsiasi altro documento che governi l’evento e sia incluso nel punto (g) della definizione Regola</a:t>
            </a:r>
          </a:p>
        </p:txBody>
      </p:sp>
    </p:spTree>
    <p:extLst>
      <p:ext uri="{BB962C8B-B14F-4D97-AF65-F5344CB8AC3E}">
        <p14:creationId xmlns:p14="http://schemas.microsoft.com/office/powerpoint/2010/main" val="9845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2994013" y="761620"/>
            <a:ext cx="8499443" cy="461665"/>
          </a:xfrm>
          <a:prstGeom prst="rect">
            <a:avLst/>
          </a:prstGeom>
        </p:spPr>
        <p:txBody>
          <a:bodyPr wrap="none">
            <a:spAutoFit/>
          </a:bodyPr>
          <a:lstStyle/>
          <a:p>
            <a:r>
              <a:rPr lang="en-US" sz="2400" b="1" dirty="0">
                <a:effectLst>
                  <a:outerShdw blurRad="38100" dist="38100" dir="2700000" algn="tl">
                    <a:srgbClr val="000000">
                      <a:alpha val="43137"/>
                    </a:srgbClr>
                  </a:outerShdw>
                </a:effectLst>
              </a:rPr>
              <a:t>64.3	</a:t>
            </a:r>
            <a:r>
              <a:rPr lang="it-IT" sz="2400" b="1" dirty="0">
                <a:effectLst>
                  <a:outerShdw blurRad="38100" dist="38100" dir="2700000" algn="tl">
                    <a:srgbClr val="000000">
                      <a:alpha val="43137"/>
                    </a:srgbClr>
                  </a:outerShdw>
                </a:effectLst>
              </a:rPr>
              <a:t>Decisioni su proteste concernenti regole di Classe</a:t>
            </a:r>
          </a:p>
        </p:txBody>
      </p:sp>
      <p:sp>
        <p:nvSpPr>
          <p:cNvPr id="4" name="CasellaDiTesto 3"/>
          <p:cNvSpPr txBox="1"/>
          <p:nvPr/>
        </p:nvSpPr>
        <p:spPr>
          <a:xfrm>
            <a:off x="1156986" y="1311965"/>
            <a:ext cx="9601200" cy="4893647"/>
          </a:xfrm>
          <a:prstGeom prst="rect">
            <a:avLst/>
          </a:prstGeom>
          <a:noFill/>
        </p:spPr>
        <p:txBody>
          <a:bodyPr wrap="square" rtlCol="0">
            <a:spAutoFit/>
          </a:bodyPr>
          <a:lstStyle/>
          <a:p>
            <a:pPr algn="just"/>
            <a:r>
              <a:rPr lang="it-IT" sz="2400" dirty="0" smtClean="0">
                <a:solidFill>
                  <a:srgbClr val="FFFF00"/>
                </a:solidFill>
              </a:rPr>
              <a:t>(c)	Quando </a:t>
            </a:r>
            <a:r>
              <a:rPr lang="it-IT" sz="2400" dirty="0">
                <a:solidFill>
                  <a:srgbClr val="FFFF00"/>
                </a:solidFill>
              </a:rPr>
              <a:t>una barca viene penalizzata per una regola di classe </a:t>
            </a:r>
            <a:r>
              <a:rPr lang="it-IT" sz="2400" b="1" dirty="0">
                <a:solidFill>
                  <a:srgbClr val="FFFF00"/>
                </a:solidFill>
              </a:rPr>
              <a:t>e il comitato delle proteste decide che la barca ha infranto la stessa regola in prove precedenti di quello stesso evento, la penalità può essere imposta per tutte le regate coinvolte. </a:t>
            </a:r>
            <a:r>
              <a:rPr lang="it-IT" sz="2400" b="1" u="sng" dirty="0">
                <a:solidFill>
                  <a:srgbClr val="FFFF00"/>
                </a:solidFill>
                <a:effectLst>
                  <a:outerShdw blurRad="38100" dist="38100" dir="2700000" algn="tl">
                    <a:srgbClr val="000000">
                      <a:alpha val="43137"/>
                    </a:srgbClr>
                  </a:outerShdw>
                </a:effectLst>
              </a:rPr>
              <a:t>Non si rende necessaria nessuna ulteriore protesta</a:t>
            </a:r>
            <a:r>
              <a:rPr lang="it-IT" sz="2400" dirty="0" smtClean="0">
                <a:solidFill>
                  <a:srgbClr val="FFFF00"/>
                </a:solidFill>
              </a:rPr>
              <a:t>.</a:t>
            </a:r>
          </a:p>
          <a:p>
            <a:pPr algn="just"/>
            <a:endParaRPr lang="it-IT" sz="2400" dirty="0">
              <a:solidFill>
                <a:srgbClr val="FFFF00"/>
              </a:solidFill>
            </a:endParaRPr>
          </a:p>
          <a:p>
            <a:pPr algn="just"/>
            <a:r>
              <a:rPr lang="it-IT" sz="2400" dirty="0">
                <a:solidFill>
                  <a:srgbClr val="FFFF00"/>
                </a:solidFill>
              </a:rPr>
              <a:t>(d)	Quando una barca penalizzata per una regola di classe dichiara per iscritto che intende presentare appello, essa può partecipare alle prove successive senza apportare modifiche alla barca. Tuttavia, se mancherà di appellarsi o se l’esito dell’appello le sarà sfavorevole, </a:t>
            </a:r>
            <a:r>
              <a:rPr lang="it-IT" sz="2400" b="1" dirty="0">
                <a:solidFill>
                  <a:srgbClr val="FFFF00"/>
                </a:solidFill>
                <a:effectLst>
                  <a:outerShdw blurRad="38100" dist="38100" dir="2700000" algn="tl">
                    <a:srgbClr val="000000">
                      <a:alpha val="43137"/>
                    </a:srgbClr>
                  </a:outerShdw>
                </a:effectLst>
              </a:rPr>
              <a:t>essa sarà squalificata </a:t>
            </a:r>
            <a:r>
              <a:rPr lang="it-IT" sz="2400" b="1" u="sng" dirty="0">
                <a:solidFill>
                  <a:srgbClr val="FFFF00"/>
                </a:solidFill>
                <a:effectLst>
                  <a:outerShdw blurRad="38100" dist="38100" dir="2700000" algn="tl">
                    <a:srgbClr val="000000">
                      <a:alpha val="43137"/>
                    </a:srgbClr>
                  </a:outerShdw>
                </a:effectLst>
              </a:rPr>
              <a:t>senza ulteriore udienza</a:t>
            </a:r>
            <a:r>
              <a:rPr lang="it-IT" sz="2400" b="1" dirty="0">
                <a:solidFill>
                  <a:srgbClr val="FFFF00"/>
                </a:solidFill>
                <a:effectLst>
                  <a:outerShdw blurRad="38100" dist="38100" dir="2700000" algn="tl">
                    <a:srgbClr val="000000">
                      <a:alpha val="43137"/>
                    </a:srgbClr>
                  </a:outerShdw>
                </a:effectLst>
              </a:rPr>
              <a:t> da tutte le prove successive in cui ha regatato.</a:t>
            </a:r>
          </a:p>
        </p:txBody>
      </p:sp>
    </p:spTree>
    <p:extLst>
      <p:ext uri="{BB962C8B-B14F-4D97-AF65-F5344CB8AC3E}">
        <p14:creationId xmlns:p14="http://schemas.microsoft.com/office/powerpoint/2010/main" val="30539788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595316" y="1421369"/>
            <a:ext cx="10606084" cy="4524315"/>
          </a:xfrm>
          <a:prstGeom prst="rect">
            <a:avLst/>
          </a:prstGeom>
        </p:spPr>
        <p:txBody>
          <a:bodyPr wrap="square">
            <a:spAutoFit/>
          </a:bodyPr>
          <a:lstStyle/>
          <a:p>
            <a:pPr algn="just"/>
            <a:r>
              <a:rPr lang="it-IT" sz="2400" b="1" dirty="0">
                <a:effectLst>
                  <a:outerShdw blurRad="38100" dist="38100" dir="2700000" algn="tl">
                    <a:srgbClr val="000000">
                      <a:alpha val="43137"/>
                    </a:srgbClr>
                  </a:outerShdw>
                </a:effectLst>
              </a:rPr>
              <a:t>64.4	Decisioni che Riguardano Persone di </a:t>
            </a:r>
            <a:r>
              <a:rPr lang="it-IT" sz="2400" b="1" dirty="0" smtClean="0">
                <a:effectLst>
                  <a:outerShdw blurRad="38100" dist="38100" dir="2700000" algn="tl">
                    <a:srgbClr val="000000">
                      <a:alpha val="43137"/>
                    </a:srgbClr>
                  </a:outerShdw>
                </a:effectLst>
              </a:rPr>
              <a:t>Supporto</a:t>
            </a:r>
          </a:p>
          <a:p>
            <a:pPr algn="just"/>
            <a:endParaRPr lang="it-IT" sz="2400" b="1" dirty="0">
              <a:effectLst>
                <a:outerShdw blurRad="38100" dist="38100" dir="2700000" algn="tl">
                  <a:srgbClr val="000000">
                    <a:alpha val="43137"/>
                  </a:srgbClr>
                </a:outerShdw>
              </a:effectLst>
            </a:endParaRPr>
          </a:p>
          <a:p>
            <a:pPr marL="457200" indent="-457200" algn="just">
              <a:buAutoNum type="alphaLcParenBoth"/>
            </a:pPr>
            <a:r>
              <a:rPr lang="it-IT" sz="2400" dirty="0" smtClean="0">
                <a:solidFill>
                  <a:srgbClr val="FFFF00"/>
                </a:solidFill>
              </a:rPr>
              <a:t>Quando </a:t>
            </a:r>
            <a:r>
              <a:rPr lang="it-IT" sz="2400" dirty="0">
                <a:solidFill>
                  <a:srgbClr val="FFFF00"/>
                </a:solidFill>
              </a:rPr>
              <a:t>il comitato delle proteste decide che una </a:t>
            </a:r>
            <a:r>
              <a:rPr lang="it-IT" sz="2400" i="1" dirty="0">
                <a:solidFill>
                  <a:srgbClr val="FFFF00"/>
                </a:solidFill>
              </a:rPr>
              <a:t>persona di supporto </a:t>
            </a:r>
            <a:r>
              <a:rPr lang="it-IT" sz="2400" dirty="0">
                <a:solidFill>
                  <a:srgbClr val="FFFF00"/>
                </a:solidFill>
              </a:rPr>
              <a:t>che è </a:t>
            </a:r>
            <a:r>
              <a:rPr lang="it-IT" sz="2400" i="1" dirty="0">
                <a:solidFill>
                  <a:srgbClr val="FFFF00"/>
                </a:solidFill>
              </a:rPr>
              <a:t>parte</a:t>
            </a:r>
            <a:r>
              <a:rPr lang="it-IT" sz="2400" dirty="0">
                <a:solidFill>
                  <a:srgbClr val="FFFF00"/>
                </a:solidFill>
              </a:rPr>
              <a:t> in un’udienza ha infranto una regola, </a:t>
            </a:r>
            <a:r>
              <a:rPr lang="it-IT" sz="2400" dirty="0" smtClean="0">
                <a:solidFill>
                  <a:srgbClr val="FFFF00"/>
                </a:solidFill>
              </a:rPr>
              <a:t>può</a:t>
            </a:r>
          </a:p>
          <a:p>
            <a:pPr marL="457200" indent="-457200" algn="just">
              <a:buAutoNum type="alphaLcParenBoth"/>
            </a:pPr>
            <a:endParaRPr lang="it-IT" sz="2400" dirty="0">
              <a:solidFill>
                <a:srgbClr val="FFFF00"/>
              </a:solidFill>
            </a:endParaRPr>
          </a:p>
          <a:p>
            <a:pPr algn="just"/>
            <a:r>
              <a:rPr lang="it-IT" sz="2400" dirty="0" smtClean="0">
                <a:solidFill>
                  <a:srgbClr val="FFFF00"/>
                </a:solidFill>
              </a:rPr>
              <a:t>(1)	emettere </a:t>
            </a:r>
            <a:r>
              <a:rPr lang="it-IT" sz="2400" dirty="0">
                <a:solidFill>
                  <a:srgbClr val="FFFF00"/>
                </a:solidFill>
              </a:rPr>
              <a:t>un richiamo</a:t>
            </a:r>
            <a:r>
              <a:rPr lang="it-IT" sz="2400" dirty="0" smtClean="0">
                <a:solidFill>
                  <a:srgbClr val="FFFF00"/>
                </a:solidFill>
              </a:rPr>
              <a:t>,</a:t>
            </a:r>
          </a:p>
          <a:p>
            <a:pPr algn="just"/>
            <a:endParaRPr lang="it-IT" sz="2400" dirty="0">
              <a:solidFill>
                <a:srgbClr val="FFFF00"/>
              </a:solidFill>
            </a:endParaRPr>
          </a:p>
          <a:p>
            <a:pPr algn="just"/>
            <a:r>
              <a:rPr lang="it-IT" sz="2400" dirty="0" smtClean="0">
                <a:solidFill>
                  <a:srgbClr val="FFFF00"/>
                </a:solidFill>
              </a:rPr>
              <a:t>(2)	escludere </a:t>
            </a:r>
            <a:r>
              <a:rPr lang="it-IT" sz="2400" dirty="0">
                <a:solidFill>
                  <a:srgbClr val="FFFF00"/>
                </a:solidFill>
              </a:rPr>
              <a:t>la persona dall’evento o dalla sede della manifestazione o rimuovere qualsiasi privilegio o profitto, </a:t>
            </a:r>
            <a:r>
              <a:rPr lang="it-IT" sz="2400" dirty="0" smtClean="0">
                <a:solidFill>
                  <a:srgbClr val="FFFF00"/>
                </a:solidFill>
              </a:rPr>
              <a:t>o</a:t>
            </a:r>
          </a:p>
          <a:p>
            <a:pPr algn="just"/>
            <a:endParaRPr lang="it-IT" sz="2400" dirty="0">
              <a:solidFill>
                <a:srgbClr val="FFFF00"/>
              </a:solidFill>
            </a:endParaRPr>
          </a:p>
          <a:p>
            <a:pPr algn="just"/>
            <a:r>
              <a:rPr lang="it-IT" sz="2400" dirty="0">
                <a:solidFill>
                  <a:srgbClr val="FFFF00"/>
                </a:solidFill>
              </a:rPr>
              <a:t>(3)	intraprendere altre azioni nell’ambito delle proprie competenze come ammesso dalle </a:t>
            </a:r>
            <a:r>
              <a:rPr lang="it-IT" sz="2400" i="1" dirty="0">
                <a:solidFill>
                  <a:srgbClr val="FFFF00"/>
                </a:solidFill>
              </a:rPr>
              <a:t>regole</a:t>
            </a:r>
            <a:r>
              <a:rPr lang="it-IT" sz="2400" dirty="0">
                <a:solidFill>
                  <a:srgbClr val="FFFF00"/>
                </a:solidFill>
              </a:rPr>
              <a:t>.</a:t>
            </a:r>
          </a:p>
        </p:txBody>
      </p:sp>
    </p:spTree>
    <p:extLst>
      <p:ext uri="{BB962C8B-B14F-4D97-AF65-F5344CB8AC3E}">
        <p14:creationId xmlns:p14="http://schemas.microsoft.com/office/powerpoint/2010/main" val="1798429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262270" y="1115202"/>
            <a:ext cx="9988826" cy="4524315"/>
          </a:xfrm>
          <a:prstGeom prst="rect">
            <a:avLst/>
          </a:prstGeom>
        </p:spPr>
        <p:txBody>
          <a:bodyPr wrap="square">
            <a:spAutoFit/>
          </a:bodyPr>
          <a:lstStyle/>
          <a:p>
            <a:pPr algn="just"/>
            <a:r>
              <a:rPr lang="it-IT" sz="2400" dirty="0" smtClean="0">
                <a:solidFill>
                  <a:srgbClr val="FFFF00"/>
                </a:solidFill>
              </a:rPr>
              <a:t>(b)	</a:t>
            </a:r>
            <a:r>
              <a:rPr lang="it-IT" sz="2400" b="1" dirty="0" smtClean="0">
                <a:solidFill>
                  <a:srgbClr val="FFFF00"/>
                </a:solidFill>
                <a:effectLst>
                  <a:outerShdw blurRad="38100" dist="38100" dir="2700000" algn="tl">
                    <a:srgbClr val="000000">
                      <a:alpha val="43137"/>
                    </a:srgbClr>
                  </a:outerShdw>
                </a:effectLst>
              </a:rPr>
              <a:t>Il </a:t>
            </a:r>
            <a:r>
              <a:rPr lang="it-IT" sz="2400" b="1" dirty="0">
                <a:solidFill>
                  <a:srgbClr val="FFFF00"/>
                </a:solidFill>
                <a:effectLst>
                  <a:outerShdw blurRad="38100" dist="38100" dir="2700000" algn="tl">
                    <a:srgbClr val="000000">
                      <a:alpha val="43137"/>
                    </a:srgbClr>
                  </a:outerShdw>
                </a:effectLst>
              </a:rPr>
              <a:t>comitato delle proteste può anche penalizzare un concorrente per un’infrazione di una </a:t>
            </a:r>
            <a:r>
              <a:rPr lang="it-IT" sz="2400" b="1" i="1" dirty="0">
                <a:solidFill>
                  <a:srgbClr val="FFFF00"/>
                </a:solidFill>
                <a:effectLst>
                  <a:outerShdw blurRad="38100" dist="38100" dir="2700000" algn="tl">
                    <a:srgbClr val="000000">
                      <a:alpha val="43137"/>
                    </a:srgbClr>
                  </a:outerShdw>
                </a:effectLst>
              </a:rPr>
              <a:t>regola</a:t>
            </a:r>
            <a:r>
              <a:rPr lang="it-IT" sz="2400" b="1" dirty="0">
                <a:solidFill>
                  <a:srgbClr val="FFFF00"/>
                </a:solidFill>
                <a:effectLst>
                  <a:outerShdw blurRad="38100" dist="38100" dir="2700000" algn="tl">
                    <a:srgbClr val="000000">
                      <a:alpha val="43137"/>
                    </a:srgbClr>
                  </a:outerShdw>
                </a:effectLst>
              </a:rPr>
              <a:t> commessa da una </a:t>
            </a:r>
            <a:r>
              <a:rPr lang="it-IT" sz="2400" b="1" i="1" dirty="0">
                <a:solidFill>
                  <a:srgbClr val="FFFF00"/>
                </a:solidFill>
                <a:effectLst>
                  <a:outerShdw blurRad="38100" dist="38100" dir="2700000" algn="tl">
                    <a:srgbClr val="000000">
                      <a:alpha val="43137"/>
                    </a:srgbClr>
                  </a:outerShdw>
                </a:effectLst>
              </a:rPr>
              <a:t>persona di supporto </a:t>
            </a:r>
            <a:r>
              <a:rPr lang="it-IT" sz="2400" b="1" dirty="0">
                <a:solidFill>
                  <a:srgbClr val="FFFF00"/>
                </a:solidFill>
                <a:effectLst>
                  <a:outerShdw blurRad="38100" dist="38100" dir="2700000" algn="tl">
                    <a:srgbClr val="000000">
                      <a:alpha val="43137"/>
                    </a:srgbClr>
                  </a:outerShdw>
                </a:effectLst>
              </a:rPr>
              <a:t>cambiando il punteggio della barca in una singola prova, fino a e comprendendo la squalifica DSQ</a:t>
            </a:r>
            <a:r>
              <a:rPr lang="it-IT" sz="2400" dirty="0">
                <a:solidFill>
                  <a:srgbClr val="FFFF00"/>
                </a:solidFill>
              </a:rPr>
              <a:t>, quando il comitato delle proteste decida </a:t>
            </a:r>
            <a:r>
              <a:rPr lang="it-IT" sz="2400" dirty="0" smtClean="0">
                <a:solidFill>
                  <a:srgbClr val="FFFF00"/>
                </a:solidFill>
              </a:rPr>
              <a:t>che</a:t>
            </a:r>
          </a:p>
          <a:p>
            <a:pPr algn="just"/>
            <a:endParaRPr lang="it-IT" sz="2400" dirty="0">
              <a:solidFill>
                <a:srgbClr val="FFFF00"/>
              </a:solidFill>
            </a:endParaRPr>
          </a:p>
          <a:p>
            <a:pPr algn="just"/>
            <a:r>
              <a:rPr lang="it-IT" sz="2400" dirty="0">
                <a:solidFill>
                  <a:srgbClr val="FFFF00"/>
                </a:solidFill>
              </a:rPr>
              <a:t>(1)	il concorrente può aver ottenuto un vantaggio competitivo come risultato dell’infrazione da parte della </a:t>
            </a:r>
            <a:r>
              <a:rPr lang="it-IT" sz="2400" i="1" dirty="0">
                <a:solidFill>
                  <a:srgbClr val="FFFF00"/>
                </a:solidFill>
              </a:rPr>
              <a:t>persona di supporto</a:t>
            </a:r>
            <a:r>
              <a:rPr lang="it-IT" sz="2400" dirty="0">
                <a:solidFill>
                  <a:srgbClr val="FFFF00"/>
                </a:solidFill>
              </a:rPr>
              <a:t>, o</a:t>
            </a:r>
          </a:p>
          <a:p>
            <a:pPr algn="just"/>
            <a:r>
              <a:rPr lang="it-IT" sz="2400" dirty="0">
                <a:solidFill>
                  <a:srgbClr val="FFFF00"/>
                </a:solidFill>
              </a:rPr>
              <a:t>(2)	</a:t>
            </a:r>
            <a:r>
              <a:rPr lang="it-IT" sz="2400" i="1" dirty="0">
                <a:solidFill>
                  <a:srgbClr val="FFFF00"/>
                </a:solidFill>
              </a:rPr>
              <a:t>la persona di supporto</a:t>
            </a:r>
            <a:r>
              <a:rPr lang="it-IT" sz="2400" dirty="0">
                <a:solidFill>
                  <a:srgbClr val="FFFF00"/>
                </a:solidFill>
              </a:rPr>
              <a:t> commette una ulteriore infrazione dopo che il concorrente è stato richiamato dal comitato delle proteste e informato che potrebbe essergli imposta una penalità</a:t>
            </a:r>
          </a:p>
        </p:txBody>
      </p:sp>
    </p:spTree>
    <p:extLst>
      <p:ext uri="{BB962C8B-B14F-4D97-AF65-F5344CB8AC3E}">
        <p14:creationId xmlns:p14="http://schemas.microsoft.com/office/powerpoint/2010/main" val="305518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asellaDiTesto 5"/>
          <p:cNvSpPr txBox="1"/>
          <p:nvPr/>
        </p:nvSpPr>
        <p:spPr>
          <a:xfrm>
            <a:off x="1155469" y="1135410"/>
            <a:ext cx="9568853" cy="5201424"/>
          </a:xfrm>
          <a:prstGeom prst="rect">
            <a:avLst/>
          </a:prstGeom>
          <a:noFill/>
          <a:ln w="12700">
            <a:solidFill>
              <a:schemeClr val="tx1"/>
            </a:solidFill>
          </a:ln>
        </p:spPr>
        <p:txBody>
          <a:bodyPr wrap="square" rtlCol="0">
            <a:spAutoFit/>
          </a:bodyPr>
          <a:lstStyle/>
          <a:p>
            <a:pPr algn="just"/>
            <a:r>
              <a:rPr lang="it-IT" sz="2400" b="1" dirty="0"/>
              <a:t>Si ricorda che nelle </a:t>
            </a:r>
            <a:r>
              <a:rPr lang="it-IT" sz="2400" b="1" i="1" dirty="0" smtClean="0">
                <a:solidFill>
                  <a:srgbClr val="FF0000"/>
                </a:solidFill>
              </a:rPr>
              <a:t>regole:</a:t>
            </a:r>
          </a:p>
          <a:p>
            <a:pPr algn="just"/>
            <a:endParaRPr lang="it-IT" b="1" i="1" dirty="0" smtClean="0">
              <a:solidFill>
                <a:srgbClr val="FF0000"/>
              </a:solidFill>
            </a:endParaRPr>
          </a:p>
          <a:p>
            <a:pPr algn="just"/>
            <a:r>
              <a:rPr lang="it-IT" sz="2400" b="1" i="1" dirty="0">
                <a:solidFill>
                  <a:srgbClr val="FF0000"/>
                </a:solidFill>
              </a:rPr>
              <a:t>Il termine “</a:t>
            </a:r>
            <a:r>
              <a:rPr lang="it-IT" sz="2400" b="1" i="1" dirty="0" err="1">
                <a:solidFill>
                  <a:srgbClr val="FF0000"/>
                </a:solidFill>
              </a:rPr>
              <a:t>Regulation</a:t>
            </a:r>
            <a:r>
              <a:rPr lang="it-IT" sz="2400" b="1" i="1" dirty="0">
                <a:solidFill>
                  <a:srgbClr val="FF0000"/>
                </a:solidFill>
              </a:rPr>
              <a:t>” corrisponde a una regola statutaria di World </a:t>
            </a:r>
            <a:r>
              <a:rPr lang="it-IT" sz="2400" b="1" i="1" dirty="0" err="1">
                <a:solidFill>
                  <a:srgbClr val="FF0000"/>
                </a:solidFill>
              </a:rPr>
              <a:t>Sailing</a:t>
            </a:r>
            <a:r>
              <a:rPr lang="it-IT" sz="2400" b="1" i="1" dirty="0">
                <a:solidFill>
                  <a:srgbClr val="FF0000"/>
                </a:solidFill>
              </a:rPr>
              <a:t> e come tale può essere modificata solo da World </a:t>
            </a:r>
            <a:r>
              <a:rPr lang="it-IT" sz="2400" b="1" i="1" dirty="0" err="1">
                <a:solidFill>
                  <a:srgbClr val="FF0000"/>
                </a:solidFill>
              </a:rPr>
              <a:t>Sailing</a:t>
            </a:r>
            <a:r>
              <a:rPr lang="it-IT" sz="2400" b="1" i="1" dirty="0">
                <a:solidFill>
                  <a:srgbClr val="FF0000"/>
                </a:solidFill>
              </a:rPr>
              <a:t>. Ha un significato diverso da “Prescrizione”, “regola” e “Normativa”. Nel testo italiano è mantenuto il termine inglese </a:t>
            </a:r>
            <a:r>
              <a:rPr lang="it-IT" sz="2400" b="1" i="1" dirty="0" err="1">
                <a:solidFill>
                  <a:srgbClr val="FF0000"/>
                </a:solidFill>
              </a:rPr>
              <a:t>regulation</a:t>
            </a:r>
            <a:r>
              <a:rPr lang="it-IT" sz="2400" b="1" i="1" dirty="0" smtClean="0">
                <a:solidFill>
                  <a:srgbClr val="FF0000"/>
                </a:solidFill>
              </a:rPr>
              <a:t>.</a:t>
            </a:r>
            <a:endParaRPr lang="it-IT" b="1" i="1" dirty="0" smtClean="0">
              <a:solidFill>
                <a:srgbClr val="FF0000"/>
              </a:solidFill>
            </a:endParaRPr>
          </a:p>
          <a:p>
            <a:pPr algn="just"/>
            <a:endParaRPr lang="it-IT" b="1" i="1" dirty="0">
              <a:solidFill>
                <a:srgbClr val="FF0000"/>
              </a:solidFill>
            </a:endParaRPr>
          </a:p>
          <a:p>
            <a:pPr algn="just"/>
            <a:r>
              <a:rPr lang="it-IT" sz="2400" b="1" i="1" dirty="0">
                <a:solidFill>
                  <a:srgbClr val="FF0000"/>
                </a:solidFill>
              </a:rPr>
              <a:t>Prescrizioni: le prescrizioni FIV alle Regole di Regata sono in fondo al presente documento, prima dell’indice generale. Una regola per la quale è prevista una prescrizione non modificabile dal bando o dalle istruzioni di regata è evidenziata con il logo </a:t>
            </a:r>
            <a:r>
              <a:rPr lang="it-IT" sz="2400" b="1" i="1" dirty="0">
                <a:solidFill>
                  <a:srgbClr val="FF0000"/>
                </a:solidFill>
                <a:effectLst>
                  <a:outerShdw blurRad="38100" dist="38100" dir="2700000" algn="tl">
                    <a:srgbClr val="000000">
                      <a:alpha val="43137"/>
                    </a:srgbClr>
                  </a:outerShdw>
                </a:effectLst>
              </a:rPr>
              <a:t>(FIV) </a:t>
            </a:r>
            <a:r>
              <a:rPr lang="it-IT" sz="2400" b="1" i="1" dirty="0">
                <a:solidFill>
                  <a:srgbClr val="FF0000"/>
                </a:solidFill>
              </a:rPr>
              <a:t>a margine.</a:t>
            </a:r>
          </a:p>
          <a:p>
            <a:endParaRPr lang="it-IT" sz="3200" b="1" dirty="0"/>
          </a:p>
        </p:txBody>
      </p:sp>
    </p:spTree>
    <p:extLst>
      <p:ext uri="{BB962C8B-B14F-4D97-AF65-F5344CB8AC3E}">
        <p14:creationId xmlns:p14="http://schemas.microsoft.com/office/powerpoint/2010/main" val="5297902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3521699" y="946286"/>
            <a:ext cx="4687502" cy="461665"/>
          </a:xfrm>
          <a:prstGeom prst="rect">
            <a:avLst/>
          </a:prstGeom>
        </p:spPr>
        <p:txBody>
          <a:bodyPr wrap="none">
            <a:spAutoFit/>
          </a:bodyPr>
          <a:lstStyle/>
          <a:p>
            <a:r>
              <a:rPr lang="it-IT" sz="2400" b="1" dirty="0">
                <a:effectLst>
                  <a:outerShdw blurRad="38100" dist="38100" dir="2700000" algn="tl">
                    <a:srgbClr val="000000">
                      <a:alpha val="43137"/>
                    </a:srgbClr>
                  </a:outerShdw>
                </a:effectLst>
              </a:rPr>
              <a:t>66 	RIAPERTURA DI UN’UDIENZA</a:t>
            </a:r>
          </a:p>
        </p:txBody>
      </p:sp>
      <p:sp>
        <p:nvSpPr>
          <p:cNvPr id="4" name="CasellaDiTesto 3"/>
          <p:cNvSpPr txBox="1"/>
          <p:nvPr/>
        </p:nvSpPr>
        <p:spPr>
          <a:xfrm>
            <a:off x="2006891" y="1659835"/>
            <a:ext cx="7773213" cy="4154984"/>
          </a:xfrm>
          <a:prstGeom prst="rect">
            <a:avLst/>
          </a:prstGeom>
          <a:noFill/>
        </p:spPr>
        <p:txBody>
          <a:bodyPr wrap="square" rtlCol="0">
            <a:spAutoFit/>
          </a:bodyPr>
          <a:lstStyle/>
          <a:p>
            <a:pPr algn="just"/>
            <a:r>
              <a:rPr lang="it-IT" sz="2400" dirty="0">
                <a:solidFill>
                  <a:srgbClr val="FFFF00"/>
                </a:solidFill>
              </a:rPr>
              <a:t>Nell’ultimo giorno programmato di regata la richiesta dovrà essere </a:t>
            </a:r>
            <a:r>
              <a:rPr lang="it-IT" sz="2400" dirty="0" smtClean="0">
                <a:solidFill>
                  <a:srgbClr val="FFFF00"/>
                </a:solidFill>
              </a:rPr>
              <a:t>consegnata</a:t>
            </a:r>
          </a:p>
          <a:p>
            <a:pPr algn="just"/>
            <a:endParaRPr lang="it-IT" sz="2400" dirty="0">
              <a:solidFill>
                <a:srgbClr val="FFFF00"/>
              </a:solidFill>
            </a:endParaRPr>
          </a:p>
          <a:p>
            <a:pPr algn="just"/>
            <a:r>
              <a:rPr lang="it-IT" sz="2400" dirty="0" smtClean="0">
                <a:solidFill>
                  <a:srgbClr val="FFFF00"/>
                </a:solidFill>
              </a:rPr>
              <a:t>(a)	 entro </a:t>
            </a:r>
            <a:r>
              <a:rPr lang="it-IT" sz="2400" dirty="0">
                <a:solidFill>
                  <a:srgbClr val="FFFF00"/>
                </a:solidFill>
              </a:rPr>
              <a:t>il tempo limite per le proteste se la parte richiedente è stata informata della decisione il giorno precedente</a:t>
            </a:r>
            <a:r>
              <a:rPr lang="it-IT" sz="2400" dirty="0" smtClean="0">
                <a:solidFill>
                  <a:srgbClr val="FFFF00"/>
                </a:solidFill>
              </a:rPr>
              <a:t>,</a:t>
            </a:r>
          </a:p>
          <a:p>
            <a:pPr algn="just"/>
            <a:endParaRPr lang="it-IT" sz="2400" dirty="0">
              <a:solidFill>
                <a:srgbClr val="FFFF00"/>
              </a:solidFill>
            </a:endParaRPr>
          </a:p>
          <a:p>
            <a:pPr marL="457200" indent="-457200" algn="just">
              <a:buAutoNum type="alphaLcParenBoth" startAt="2"/>
            </a:pPr>
            <a:r>
              <a:rPr lang="it-IT" sz="2400" dirty="0" smtClean="0">
                <a:solidFill>
                  <a:srgbClr val="FFFF00"/>
                </a:solidFill>
              </a:rPr>
              <a:t>non </a:t>
            </a:r>
            <a:r>
              <a:rPr lang="it-IT" sz="2400" dirty="0">
                <a:solidFill>
                  <a:srgbClr val="FFFF00"/>
                </a:solidFill>
              </a:rPr>
              <a:t>oltre 30 minuti dopo che la parte è stata informata della decisione in quel </a:t>
            </a:r>
            <a:r>
              <a:rPr lang="it-IT" sz="2400" dirty="0" smtClean="0">
                <a:solidFill>
                  <a:srgbClr val="FFFF00"/>
                </a:solidFill>
              </a:rPr>
              <a:t>giorno</a:t>
            </a:r>
          </a:p>
          <a:p>
            <a:pPr marL="457200" indent="-457200" algn="just">
              <a:buAutoNum type="alphaLcParenBoth" startAt="2"/>
            </a:pPr>
            <a:endParaRPr lang="it-IT" sz="2400" dirty="0">
              <a:solidFill>
                <a:srgbClr val="FFFF00"/>
              </a:solidFill>
            </a:endParaRPr>
          </a:p>
          <a:p>
            <a:pPr algn="just"/>
            <a:r>
              <a:rPr lang="it-IT" sz="2400" dirty="0" smtClean="0">
                <a:solidFill>
                  <a:srgbClr val="FF0000"/>
                </a:solidFill>
              </a:rPr>
              <a:t>Già in uso nelle </a:t>
            </a:r>
            <a:r>
              <a:rPr lang="it-IT" sz="2400" dirty="0" err="1" smtClean="0">
                <a:solidFill>
                  <a:srgbClr val="FF0000"/>
                </a:solidFill>
              </a:rPr>
              <a:t>IdR</a:t>
            </a:r>
            <a:r>
              <a:rPr lang="it-IT" sz="2400" dirty="0" smtClean="0">
                <a:solidFill>
                  <a:srgbClr val="FF0000"/>
                </a:solidFill>
              </a:rPr>
              <a:t> standard utilizzate da FIV</a:t>
            </a:r>
            <a:endParaRPr lang="it-IT" sz="2400" dirty="0">
              <a:solidFill>
                <a:srgbClr val="FF0000"/>
              </a:solidFill>
            </a:endParaRPr>
          </a:p>
        </p:txBody>
      </p:sp>
    </p:spTree>
    <p:extLst>
      <p:ext uri="{BB962C8B-B14F-4D97-AF65-F5344CB8AC3E}">
        <p14:creationId xmlns:p14="http://schemas.microsoft.com/office/powerpoint/2010/main" val="1404613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2515815" y="566471"/>
            <a:ext cx="7401385" cy="830997"/>
          </a:xfrm>
          <a:prstGeom prst="rect">
            <a:avLst/>
          </a:prstGeom>
        </p:spPr>
        <p:txBody>
          <a:bodyPr wrap="none">
            <a:spAutoFit/>
          </a:bodyPr>
          <a:lstStyle/>
          <a:p>
            <a:r>
              <a:rPr lang="it-IT" sz="2400" b="1" dirty="0">
                <a:effectLst>
                  <a:outerShdw blurRad="38100" dist="38100" dir="2700000" algn="tl">
                    <a:srgbClr val="000000">
                      <a:alpha val="43137"/>
                    </a:srgbClr>
                  </a:outerShdw>
                </a:effectLst>
              </a:rPr>
              <a:t>COMPORTAMENTO GRAVEMENTE </a:t>
            </a:r>
            <a:r>
              <a:rPr lang="it-IT" sz="2400" b="1" dirty="0" smtClean="0">
                <a:effectLst>
                  <a:outerShdw blurRad="38100" dist="38100" dir="2700000" algn="tl">
                    <a:srgbClr val="000000">
                      <a:alpha val="43137"/>
                    </a:srgbClr>
                  </a:outerShdw>
                </a:effectLst>
              </a:rPr>
              <a:t>SCONVENIENTE</a:t>
            </a:r>
          </a:p>
          <a:p>
            <a:pPr algn="ctr"/>
            <a:r>
              <a:rPr lang="it-IT" sz="2400" b="1" dirty="0" smtClean="0">
                <a:effectLst>
                  <a:outerShdw blurRad="38100" dist="38100" dir="2700000" algn="tl">
                    <a:srgbClr val="000000">
                      <a:alpha val="43137"/>
                    </a:srgbClr>
                  </a:outerShdw>
                </a:effectLst>
              </a:rPr>
              <a:t>REGOLA 69</a:t>
            </a:r>
            <a:endParaRPr lang="it-IT" sz="2400" b="1" dirty="0">
              <a:effectLst>
                <a:outerShdw blurRad="38100" dist="38100" dir="2700000" algn="tl">
                  <a:srgbClr val="000000">
                    <a:alpha val="43137"/>
                  </a:srgbClr>
                </a:outerShdw>
              </a:effectLst>
            </a:endParaRPr>
          </a:p>
        </p:txBody>
      </p:sp>
      <p:sp>
        <p:nvSpPr>
          <p:cNvPr id="4" name="CasellaDiTesto 3"/>
          <p:cNvSpPr txBox="1"/>
          <p:nvPr/>
        </p:nvSpPr>
        <p:spPr>
          <a:xfrm>
            <a:off x="824949" y="1510748"/>
            <a:ext cx="10952922" cy="4893647"/>
          </a:xfrm>
          <a:prstGeom prst="rect">
            <a:avLst/>
          </a:prstGeom>
          <a:noFill/>
        </p:spPr>
        <p:txBody>
          <a:bodyPr wrap="square" rtlCol="0">
            <a:spAutoFit/>
          </a:bodyPr>
          <a:lstStyle/>
          <a:p>
            <a:r>
              <a:rPr lang="it-IT" sz="2400" b="1" dirty="0">
                <a:solidFill>
                  <a:srgbClr val="FFFF00"/>
                </a:solidFill>
              </a:rPr>
              <a:t>69.1	Impegno di non Tenere Un Comportamento Gravemente Sconveniente; Decisione</a:t>
            </a:r>
          </a:p>
          <a:p>
            <a:r>
              <a:rPr lang="it-IT" sz="2400" dirty="0" smtClean="0">
                <a:solidFill>
                  <a:srgbClr val="FFFF00"/>
                </a:solidFill>
              </a:rPr>
              <a:t>(a) 	Un </a:t>
            </a:r>
            <a:r>
              <a:rPr lang="it-IT" sz="2400" dirty="0">
                <a:solidFill>
                  <a:srgbClr val="FFFF00"/>
                </a:solidFill>
              </a:rPr>
              <a:t>concorrente, un proprietario </a:t>
            </a:r>
            <a:r>
              <a:rPr lang="it-IT" sz="2400" b="1" i="1" dirty="0">
                <a:solidFill>
                  <a:srgbClr val="FFFF00"/>
                </a:solidFill>
                <a:effectLst>
                  <a:outerShdw blurRad="38100" dist="38100" dir="2700000" algn="tl">
                    <a:srgbClr val="000000">
                      <a:alpha val="43137"/>
                    </a:srgbClr>
                  </a:outerShdw>
                </a:effectLst>
              </a:rPr>
              <a:t>o una persona di supporto </a:t>
            </a:r>
            <a:r>
              <a:rPr lang="it-IT" sz="2400" dirty="0">
                <a:solidFill>
                  <a:srgbClr val="FFFF00"/>
                </a:solidFill>
              </a:rPr>
              <a:t>non deve compiere un atto sconveniente</a:t>
            </a:r>
            <a:r>
              <a:rPr lang="it-IT" sz="2400" dirty="0" smtClean="0">
                <a:solidFill>
                  <a:srgbClr val="FFFF00"/>
                </a:solidFill>
              </a:rPr>
              <a:t>.</a:t>
            </a:r>
          </a:p>
          <a:p>
            <a:endParaRPr lang="it-IT" sz="2400" dirty="0">
              <a:solidFill>
                <a:srgbClr val="FFFF00"/>
              </a:solidFill>
            </a:endParaRPr>
          </a:p>
          <a:p>
            <a:r>
              <a:rPr lang="it-IT" sz="2400" dirty="0">
                <a:solidFill>
                  <a:srgbClr val="FFFF00"/>
                </a:solidFill>
              </a:rPr>
              <a:t>(b)	Comportamento sconveniente è:</a:t>
            </a:r>
          </a:p>
          <a:p>
            <a:r>
              <a:rPr lang="it-IT" sz="2400" dirty="0">
                <a:solidFill>
                  <a:srgbClr val="FFFF00"/>
                </a:solidFill>
              </a:rPr>
              <a:t>(1) 	una condotta che sia una violazione delle buone maniere, una violazione del buon spirito sportivo, o una condotta non etica; o</a:t>
            </a:r>
          </a:p>
          <a:p>
            <a:r>
              <a:rPr lang="it-IT" sz="2400" dirty="0" smtClean="0">
                <a:solidFill>
                  <a:srgbClr val="FFFF00"/>
                </a:solidFill>
              </a:rPr>
              <a:t>(2)	una </a:t>
            </a:r>
            <a:r>
              <a:rPr lang="it-IT" sz="2400" dirty="0">
                <a:solidFill>
                  <a:srgbClr val="FFFF00"/>
                </a:solidFill>
              </a:rPr>
              <a:t>condotta che possa portare discredito allo sport</a:t>
            </a:r>
            <a:r>
              <a:rPr lang="it-IT" sz="2400" dirty="0" smtClean="0">
                <a:solidFill>
                  <a:srgbClr val="FFFF00"/>
                </a:solidFill>
              </a:rPr>
              <a:t>.</a:t>
            </a:r>
          </a:p>
          <a:p>
            <a:endParaRPr lang="it-IT" sz="2400" dirty="0">
              <a:solidFill>
                <a:srgbClr val="FFFF00"/>
              </a:solidFill>
            </a:endParaRPr>
          </a:p>
          <a:p>
            <a:r>
              <a:rPr lang="it-IT" sz="2400" dirty="0">
                <a:solidFill>
                  <a:srgbClr val="FFFF00"/>
                </a:solidFill>
              </a:rPr>
              <a:t>(c) 	</a:t>
            </a:r>
            <a:r>
              <a:rPr lang="it-IT" sz="2400" b="1" dirty="0">
                <a:solidFill>
                  <a:srgbClr val="FFFF00"/>
                </a:solidFill>
                <a:effectLst>
                  <a:outerShdw blurRad="38100" dist="38100" dir="2700000" algn="tl">
                    <a:srgbClr val="000000">
                      <a:alpha val="43137"/>
                    </a:srgbClr>
                  </a:outerShdw>
                </a:effectLst>
              </a:rPr>
              <a:t>L’asserzione di una violazione della regola 69.1(a) sarà decisa in accordo con le disposizioni della regola 69. Non dovrà essere oggetto di protesta e la regola </a:t>
            </a:r>
            <a:r>
              <a:rPr lang="it-IT" sz="2400" b="1" dirty="0" smtClean="0">
                <a:solidFill>
                  <a:srgbClr val="FFFF00"/>
                </a:solidFill>
                <a:effectLst>
                  <a:outerShdw blurRad="38100" dist="38100" dir="2700000" algn="tl">
                    <a:srgbClr val="000000">
                      <a:alpha val="43137"/>
                    </a:srgbClr>
                  </a:outerShdw>
                </a:effectLst>
              </a:rPr>
              <a:t>63.1</a:t>
            </a:r>
            <a:r>
              <a:rPr lang="it-IT" sz="2400" b="1" dirty="0" smtClean="0">
                <a:solidFill>
                  <a:srgbClr val="FF0000"/>
                </a:solidFill>
                <a:effectLst>
                  <a:outerShdw blurRad="38100" dist="38100" dir="2700000" algn="tl">
                    <a:srgbClr val="000000">
                      <a:alpha val="43137"/>
                    </a:srgbClr>
                  </a:outerShdw>
                </a:effectLst>
              </a:rPr>
              <a:t>(requisiti di un’udienza) </a:t>
            </a:r>
            <a:r>
              <a:rPr lang="it-IT" sz="2400" b="1" dirty="0">
                <a:solidFill>
                  <a:srgbClr val="FFFF00"/>
                </a:solidFill>
                <a:effectLst>
                  <a:outerShdw blurRad="38100" dist="38100" dir="2700000" algn="tl">
                    <a:srgbClr val="000000">
                      <a:alpha val="43137"/>
                    </a:srgbClr>
                  </a:outerShdw>
                </a:effectLst>
              </a:rPr>
              <a:t>non si applica</a:t>
            </a:r>
          </a:p>
        </p:txBody>
      </p:sp>
    </p:spTree>
    <p:extLst>
      <p:ext uri="{BB962C8B-B14F-4D97-AF65-F5344CB8AC3E}">
        <p14:creationId xmlns:p14="http://schemas.microsoft.com/office/powerpoint/2010/main" val="2029221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626165" y="379756"/>
            <a:ext cx="11141765" cy="5632311"/>
          </a:xfrm>
          <a:prstGeom prst="rect">
            <a:avLst/>
          </a:prstGeom>
        </p:spPr>
        <p:txBody>
          <a:bodyPr wrap="square">
            <a:spAutoFit/>
          </a:bodyPr>
          <a:lstStyle/>
          <a:p>
            <a:pPr algn="ctr"/>
            <a:r>
              <a:rPr lang="it-IT" sz="2400" b="1" dirty="0">
                <a:solidFill>
                  <a:srgbClr val="FFFF00"/>
                </a:solidFill>
              </a:rPr>
              <a:t>69.2	Azione da parte di un Comitato delle </a:t>
            </a:r>
            <a:r>
              <a:rPr lang="it-IT" sz="2400" b="1" dirty="0" smtClean="0">
                <a:solidFill>
                  <a:srgbClr val="FFFF00"/>
                </a:solidFill>
              </a:rPr>
              <a:t>Proteste</a:t>
            </a:r>
          </a:p>
          <a:p>
            <a:pPr algn="ctr"/>
            <a:endParaRPr lang="it-IT" sz="2400" b="1" dirty="0">
              <a:solidFill>
                <a:srgbClr val="FFFF00"/>
              </a:solidFill>
            </a:endParaRPr>
          </a:p>
          <a:p>
            <a:pPr algn="just"/>
            <a:r>
              <a:rPr lang="it-IT" sz="2400" dirty="0" smtClean="0">
                <a:solidFill>
                  <a:srgbClr val="FFFF00"/>
                </a:solidFill>
              </a:rPr>
              <a:t>(a)	Un </a:t>
            </a:r>
            <a:r>
              <a:rPr lang="it-IT" sz="2400" dirty="0">
                <a:solidFill>
                  <a:srgbClr val="FFFF00"/>
                </a:solidFill>
              </a:rPr>
              <a:t>comitato delle proteste che operi in base a questa regola </a:t>
            </a:r>
            <a:r>
              <a:rPr lang="it-IT" sz="2400" b="1" dirty="0">
                <a:solidFill>
                  <a:srgbClr val="FFFF00"/>
                </a:solidFill>
                <a:effectLst>
                  <a:outerShdw blurRad="38100" dist="38100" dir="2700000" algn="tl">
                    <a:srgbClr val="000000">
                      <a:alpha val="43137"/>
                    </a:srgbClr>
                  </a:outerShdw>
                </a:effectLst>
              </a:rPr>
              <a:t>dovrà essere composto di almeno tre membri. </a:t>
            </a:r>
            <a:endParaRPr lang="it-IT" sz="2400" b="1" dirty="0" smtClean="0">
              <a:solidFill>
                <a:srgbClr val="FFFF00"/>
              </a:solidFill>
              <a:effectLst>
                <a:outerShdw blurRad="38100" dist="38100" dir="2700000" algn="tl">
                  <a:srgbClr val="000000">
                    <a:alpha val="43137"/>
                  </a:srgbClr>
                </a:outerShdw>
              </a:effectLst>
            </a:endParaRPr>
          </a:p>
          <a:p>
            <a:pPr algn="just"/>
            <a:endParaRPr lang="it-IT" sz="2400" b="1" dirty="0">
              <a:solidFill>
                <a:srgbClr val="FFFF00"/>
              </a:solidFill>
              <a:effectLst>
                <a:outerShdw blurRad="38100" dist="38100" dir="2700000" algn="tl">
                  <a:srgbClr val="000000">
                    <a:alpha val="43137"/>
                  </a:srgbClr>
                </a:outerShdw>
              </a:effectLst>
            </a:endParaRPr>
          </a:p>
          <a:p>
            <a:pPr algn="just"/>
            <a:r>
              <a:rPr lang="it-IT" sz="2400" dirty="0" smtClean="0">
                <a:solidFill>
                  <a:srgbClr val="FFFF00"/>
                </a:solidFill>
              </a:rPr>
              <a:t>(b)	Quando </a:t>
            </a:r>
            <a:r>
              <a:rPr lang="it-IT" sz="2400" dirty="0">
                <a:solidFill>
                  <a:srgbClr val="FFFF00"/>
                </a:solidFill>
              </a:rPr>
              <a:t>un comitato delle proteste, in base a sua osservazione diretta o ad un rapporto pervenutogli da qualsiasi fonte, </a:t>
            </a:r>
            <a:r>
              <a:rPr lang="it-IT" sz="2400" b="1" dirty="0">
                <a:solidFill>
                  <a:srgbClr val="FFFF00"/>
                </a:solidFill>
                <a:effectLst>
                  <a:outerShdw blurRad="38100" dist="38100" dir="2700000" algn="tl">
                    <a:srgbClr val="000000">
                      <a:alpha val="43137"/>
                    </a:srgbClr>
                  </a:outerShdw>
                </a:effectLst>
              </a:rPr>
              <a:t>incluse le prove acquisite durante un’udienza</a:t>
            </a:r>
            <a:r>
              <a:rPr lang="it-IT" sz="2400" dirty="0">
                <a:solidFill>
                  <a:srgbClr val="FFFF00"/>
                </a:solidFill>
              </a:rPr>
              <a:t>, ritiene che una persona possa aver violato la regola 69.1(a), dovrà decidere se convocare o no un’udienza</a:t>
            </a:r>
            <a:r>
              <a:rPr lang="it-IT" sz="2400" dirty="0" smtClean="0">
                <a:solidFill>
                  <a:srgbClr val="FFFF00"/>
                </a:solidFill>
              </a:rPr>
              <a:t>.</a:t>
            </a:r>
          </a:p>
          <a:p>
            <a:pPr algn="just"/>
            <a:endParaRPr lang="it-IT" sz="2400" dirty="0">
              <a:solidFill>
                <a:srgbClr val="FFFF00"/>
              </a:solidFill>
            </a:endParaRPr>
          </a:p>
          <a:p>
            <a:pPr algn="just"/>
            <a:r>
              <a:rPr lang="it-IT" sz="2400" dirty="0">
                <a:solidFill>
                  <a:srgbClr val="FFFF00"/>
                </a:solidFill>
              </a:rPr>
              <a:t>(c)	</a:t>
            </a:r>
            <a:r>
              <a:rPr lang="it-IT" sz="2400" b="1" dirty="0">
                <a:solidFill>
                  <a:srgbClr val="FFFF00"/>
                </a:solidFill>
                <a:effectLst>
                  <a:outerShdw blurRad="38100" dist="38100" dir="2700000" algn="tl">
                    <a:srgbClr val="000000">
                      <a:alpha val="43137"/>
                    </a:srgbClr>
                  </a:outerShdw>
                </a:effectLst>
              </a:rPr>
              <a:t>Quando il comitato delle proteste ha bisogno di maggiori informazioni per decidere di convocare un’udienza, dovrà valutare di nominare una persona o più persone per condurre un’indagine. Questi investigatori non dovranno essere membri del comitato delle proteste che deciderà la questione.</a:t>
            </a:r>
          </a:p>
        </p:txBody>
      </p:sp>
    </p:spTree>
    <p:extLst>
      <p:ext uri="{BB962C8B-B14F-4D97-AF65-F5344CB8AC3E}">
        <p14:creationId xmlns:p14="http://schemas.microsoft.com/office/powerpoint/2010/main" val="11438648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307081" y="889844"/>
            <a:ext cx="11262067" cy="5262979"/>
          </a:xfrm>
          <a:prstGeom prst="rect">
            <a:avLst/>
          </a:prstGeom>
        </p:spPr>
        <p:txBody>
          <a:bodyPr wrap="square">
            <a:spAutoFit/>
          </a:bodyPr>
          <a:lstStyle/>
          <a:p>
            <a:pPr algn="just"/>
            <a:r>
              <a:rPr lang="it-IT" sz="2400" dirty="0">
                <a:solidFill>
                  <a:srgbClr val="FFFF00"/>
                </a:solidFill>
              </a:rPr>
              <a:t>(d)	</a:t>
            </a:r>
            <a:r>
              <a:rPr lang="it-IT" sz="2400" b="1" dirty="0">
                <a:solidFill>
                  <a:srgbClr val="FFFF00"/>
                </a:solidFill>
                <a:effectLst>
                  <a:outerShdw blurRad="38100" dist="38100" dir="2700000" algn="tl">
                    <a:srgbClr val="000000">
                      <a:alpha val="43137"/>
                    </a:srgbClr>
                  </a:outerShdw>
                </a:effectLst>
              </a:rPr>
              <a:t>Quando viene nominato un investigatore, ogni informazione utile che raccoglie, favorevole o sfavorevole, dovrà essere resa disponibile al comitato delle proteste, e se il comitato delle proteste decide di convocare un’udienza, </a:t>
            </a:r>
            <a:r>
              <a:rPr lang="it-IT" sz="2400" b="1" i="1" u="sng" dirty="0">
                <a:solidFill>
                  <a:srgbClr val="FFFF00"/>
                </a:solidFill>
                <a:effectLst>
                  <a:outerShdw blurRad="38100" dist="38100" dir="2700000" algn="tl">
                    <a:srgbClr val="000000">
                      <a:alpha val="43137"/>
                    </a:srgbClr>
                  </a:outerShdw>
                </a:effectLst>
              </a:rPr>
              <a:t>alle parti</a:t>
            </a:r>
            <a:r>
              <a:rPr lang="it-IT" sz="2400" b="1" dirty="0">
                <a:solidFill>
                  <a:srgbClr val="FFFF00"/>
                </a:solidFill>
                <a:effectLst>
                  <a:outerShdw blurRad="38100" dist="38100" dir="2700000" algn="tl">
                    <a:srgbClr val="000000">
                      <a:alpha val="43137"/>
                    </a:srgbClr>
                  </a:outerShdw>
                </a:effectLst>
              </a:rPr>
              <a:t>. </a:t>
            </a:r>
          </a:p>
          <a:p>
            <a:pPr algn="just"/>
            <a:r>
              <a:rPr lang="it-IT" sz="2400" dirty="0">
                <a:solidFill>
                  <a:srgbClr val="FFFF00"/>
                </a:solidFill>
              </a:rPr>
              <a:t>(e)	Se il comitato delle proteste decide di convocare un’udienza, deve informare prontamente il concorrente per iscritto dell’asserita infrazione e del tempo e luogo dell’udienza e seguire le procedure delle regole 63.2, 63.3(a), 63.4 e 63.6 tranne che</a:t>
            </a:r>
          </a:p>
          <a:p>
            <a:pPr algn="just"/>
            <a:r>
              <a:rPr lang="it-IT" sz="2400" dirty="0" smtClean="0">
                <a:solidFill>
                  <a:srgbClr val="FFFF00"/>
                </a:solidFill>
              </a:rPr>
              <a:t>(1)	</a:t>
            </a:r>
            <a:r>
              <a:rPr lang="it-IT" sz="2400" b="1" dirty="0" smtClean="0">
                <a:solidFill>
                  <a:srgbClr val="FFFF00"/>
                </a:solidFill>
                <a:effectLst>
                  <a:outerShdw blurRad="38100" dist="38100" dir="2700000" algn="tl">
                    <a:srgbClr val="000000">
                      <a:alpha val="43137"/>
                    </a:srgbClr>
                  </a:outerShdw>
                </a:effectLst>
              </a:rPr>
              <a:t>A </a:t>
            </a:r>
            <a:r>
              <a:rPr lang="it-IT" sz="2400" b="1" dirty="0">
                <a:solidFill>
                  <a:srgbClr val="FFFF00"/>
                </a:solidFill>
                <a:effectLst>
                  <a:outerShdw blurRad="38100" dist="38100" dir="2700000" algn="tl">
                    <a:srgbClr val="000000">
                      <a:alpha val="43137"/>
                    </a:srgbClr>
                  </a:outerShdw>
                </a:effectLst>
              </a:rPr>
              <a:t>meno che una persona sia stata nominata da World </a:t>
            </a:r>
            <a:r>
              <a:rPr lang="it-IT" sz="2400" b="1" dirty="0" err="1">
                <a:solidFill>
                  <a:srgbClr val="FFFF00"/>
                </a:solidFill>
                <a:effectLst>
                  <a:outerShdw blurRad="38100" dist="38100" dir="2700000" algn="tl">
                    <a:srgbClr val="000000">
                      <a:alpha val="43137"/>
                    </a:srgbClr>
                  </a:outerShdw>
                </a:effectLst>
              </a:rPr>
              <a:t>Sailing</a:t>
            </a:r>
            <a:r>
              <a:rPr lang="it-IT" sz="2400" b="1" dirty="0">
                <a:solidFill>
                  <a:srgbClr val="FFFF00"/>
                </a:solidFill>
                <a:effectLst>
                  <a:outerShdw blurRad="38100" dist="38100" dir="2700000" algn="tl">
                    <a:srgbClr val="000000">
                      <a:alpha val="43137"/>
                    </a:srgbClr>
                  </a:outerShdw>
                </a:effectLst>
              </a:rPr>
              <a:t>, il comitato delle proteste può nominare una persona per spiegare le </a:t>
            </a:r>
            <a:r>
              <a:rPr lang="it-IT" sz="2400" b="1" dirty="0" smtClean="0">
                <a:solidFill>
                  <a:srgbClr val="FFFF00"/>
                </a:solidFill>
                <a:effectLst>
                  <a:outerShdw blurRad="38100" dist="38100" dir="2700000" algn="tl">
                    <a:srgbClr val="000000">
                      <a:alpha val="43137"/>
                    </a:srgbClr>
                  </a:outerShdw>
                </a:effectLst>
              </a:rPr>
              <a:t>accuse</a:t>
            </a:r>
          </a:p>
          <a:p>
            <a:pPr algn="just"/>
            <a:endParaRPr lang="it-IT" sz="2400" b="1" dirty="0">
              <a:solidFill>
                <a:srgbClr val="FFFF00"/>
              </a:solidFill>
              <a:effectLst>
                <a:outerShdw blurRad="38100" dist="38100" dir="2700000" algn="tl">
                  <a:srgbClr val="000000">
                    <a:alpha val="43137"/>
                  </a:srgbClr>
                </a:outerShdw>
              </a:effectLst>
            </a:endParaRPr>
          </a:p>
          <a:p>
            <a:pPr algn="just"/>
            <a:r>
              <a:rPr lang="it-IT" sz="2400" dirty="0">
                <a:solidFill>
                  <a:srgbClr val="FFFF00"/>
                </a:solidFill>
              </a:rPr>
              <a:t>(2)	</a:t>
            </a:r>
            <a:r>
              <a:rPr lang="it-IT" sz="2400" b="1" dirty="0">
                <a:solidFill>
                  <a:srgbClr val="FFFF00"/>
                </a:solidFill>
                <a:effectLst>
                  <a:outerShdw blurRad="38100" dist="38100" dir="2700000" algn="tl">
                    <a:srgbClr val="000000">
                      <a:alpha val="43137"/>
                    </a:srgbClr>
                  </a:outerShdw>
                </a:effectLst>
              </a:rPr>
              <a:t>Una persona contro la quale è stata formulata un’accusa in base a questa regola avrà il diritto di avere un con lui un consulente e un rappresentante che può agire a suo nome.</a:t>
            </a:r>
          </a:p>
        </p:txBody>
      </p:sp>
    </p:spTree>
    <p:extLst>
      <p:ext uri="{BB962C8B-B14F-4D97-AF65-F5344CB8AC3E}">
        <p14:creationId xmlns:p14="http://schemas.microsoft.com/office/powerpoint/2010/main" val="27395452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487018" y="1017107"/>
            <a:ext cx="11231217" cy="4524315"/>
          </a:xfrm>
          <a:prstGeom prst="rect">
            <a:avLst/>
          </a:prstGeom>
        </p:spPr>
        <p:txBody>
          <a:bodyPr wrap="square">
            <a:spAutoFit/>
          </a:bodyPr>
          <a:lstStyle/>
          <a:p>
            <a:pPr algn="just"/>
            <a:r>
              <a:rPr lang="it-IT" sz="2400" dirty="0">
                <a:solidFill>
                  <a:srgbClr val="FFFF00"/>
                </a:solidFill>
              </a:rPr>
              <a:t>(f)	Se la persona non è in grado di presenziare all’udienza e</a:t>
            </a:r>
          </a:p>
          <a:p>
            <a:pPr algn="just"/>
            <a:r>
              <a:rPr lang="it-IT" sz="2400" dirty="0">
                <a:solidFill>
                  <a:srgbClr val="FFFF00"/>
                </a:solidFill>
              </a:rPr>
              <a:t>(1)	fornisce valide ragioni, il comitato delle proteste deve riprogrammarla, o</a:t>
            </a:r>
          </a:p>
          <a:p>
            <a:pPr algn="just"/>
            <a:r>
              <a:rPr lang="it-IT" sz="2400" dirty="0" smtClean="0">
                <a:solidFill>
                  <a:srgbClr val="FFFF00"/>
                </a:solidFill>
              </a:rPr>
              <a:t>(2)	non </a:t>
            </a:r>
            <a:r>
              <a:rPr lang="it-IT" sz="2400" dirty="0">
                <a:solidFill>
                  <a:srgbClr val="FFFF00"/>
                </a:solidFill>
              </a:rPr>
              <a:t>fornisce valide ragioni e non si presenta all’udienza, il comitato delle proteste può condurre l’udienza senza che la persona sia presente</a:t>
            </a:r>
            <a:r>
              <a:rPr lang="it-IT" sz="2400" dirty="0" smtClean="0">
                <a:solidFill>
                  <a:srgbClr val="FFFF00"/>
                </a:solidFill>
              </a:rPr>
              <a:t>.</a:t>
            </a:r>
          </a:p>
          <a:p>
            <a:pPr algn="just"/>
            <a:endParaRPr lang="it-IT" sz="2400" dirty="0">
              <a:solidFill>
                <a:srgbClr val="FFFF00"/>
              </a:solidFill>
            </a:endParaRPr>
          </a:p>
          <a:p>
            <a:pPr algn="just"/>
            <a:r>
              <a:rPr lang="it-IT" sz="2400" dirty="0">
                <a:solidFill>
                  <a:srgbClr val="FFFF00"/>
                </a:solidFill>
              </a:rPr>
              <a:t>(g)		</a:t>
            </a:r>
            <a:r>
              <a:rPr lang="it-IT" sz="2400" b="1" dirty="0">
                <a:solidFill>
                  <a:srgbClr val="FFFF00"/>
                </a:solidFill>
                <a:effectLst>
                  <a:outerShdw blurRad="38100" dist="38100" dir="2700000" algn="tl">
                    <a:srgbClr val="000000">
                      <a:alpha val="43137"/>
                    </a:srgbClr>
                  </a:outerShdw>
                </a:effectLst>
              </a:rPr>
              <a:t>Il livello di prova da applicare è il test del ragionevole convincimento del Comitato per le Proteste</a:t>
            </a:r>
            <a:r>
              <a:rPr lang="it-IT" sz="2400" dirty="0">
                <a:solidFill>
                  <a:srgbClr val="FFFF00"/>
                </a:solidFill>
              </a:rPr>
              <a:t>, tenuto conto della gravità del presunto comportamento sconveniente. Tuttavia, se il livello di prova previsto da questa norma è in conflitto con le leggi di un paese, l'autorità nazionale può, con l'approvazione di World </a:t>
            </a:r>
            <a:r>
              <a:rPr lang="it-IT" sz="2400" dirty="0" err="1">
                <a:solidFill>
                  <a:srgbClr val="FFFF00"/>
                </a:solidFill>
              </a:rPr>
              <a:t>Sailing</a:t>
            </a:r>
            <a:r>
              <a:rPr lang="it-IT" sz="2400" dirty="0">
                <a:solidFill>
                  <a:srgbClr val="FFFF00"/>
                </a:solidFill>
              </a:rPr>
              <a:t>, cambiarlo con una prescrizione a questa regola.</a:t>
            </a:r>
          </a:p>
        </p:txBody>
      </p:sp>
    </p:spTree>
    <p:extLst>
      <p:ext uri="{BB962C8B-B14F-4D97-AF65-F5344CB8AC3E}">
        <p14:creationId xmlns:p14="http://schemas.microsoft.com/office/powerpoint/2010/main" val="25566084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695739" y="1582341"/>
            <a:ext cx="10913165" cy="4154984"/>
          </a:xfrm>
          <a:prstGeom prst="rect">
            <a:avLst/>
          </a:prstGeom>
        </p:spPr>
        <p:txBody>
          <a:bodyPr wrap="square">
            <a:spAutoFit/>
          </a:bodyPr>
          <a:lstStyle/>
          <a:p>
            <a:pPr algn="just"/>
            <a:r>
              <a:rPr lang="it-IT" sz="2400" dirty="0">
                <a:solidFill>
                  <a:srgbClr val="FFFF00"/>
                </a:solidFill>
              </a:rPr>
              <a:t>(h)	Quando il comitato delle proteste decide che un concorrente, o il proprietario della barca ha infranto la regola 69.1(a), può intraprendere una o più delle seguenti azioni:</a:t>
            </a:r>
          </a:p>
          <a:p>
            <a:pPr algn="just"/>
            <a:r>
              <a:rPr lang="it-IT" sz="2400" dirty="0">
                <a:solidFill>
                  <a:srgbClr val="FFFF00"/>
                </a:solidFill>
              </a:rPr>
              <a:t>(1) 	richiamare il concorrente, o</a:t>
            </a:r>
          </a:p>
          <a:p>
            <a:pPr algn="just"/>
            <a:r>
              <a:rPr lang="it-IT" sz="2400" dirty="0">
                <a:solidFill>
                  <a:srgbClr val="FFFF00"/>
                </a:solidFill>
              </a:rPr>
              <a:t>(2)	modificare il punteggio della barca in una o più prove, inclusa/e la/e squalifica/e che possano o non possano essere escluse dal suo punteggio nella serie</a:t>
            </a:r>
          </a:p>
          <a:p>
            <a:pPr algn="just"/>
            <a:r>
              <a:rPr lang="it-IT" sz="2400" dirty="0">
                <a:solidFill>
                  <a:srgbClr val="FFFF00"/>
                </a:solidFill>
              </a:rPr>
              <a:t>(3)	escludere la persona dall’evento o dalla sede della manifestazione o rimuovere qualsiasi privilegio o profitto, o</a:t>
            </a:r>
          </a:p>
          <a:p>
            <a:pPr algn="just"/>
            <a:r>
              <a:rPr lang="it-IT" sz="2400" dirty="0">
                <a:solidFill>
                  <a:srgbClr val="FFFF00"/>
                </a:solidFill>
              </a:rPr>
              <a:t>(4)	intraprendere altre azioni nell’ambito delle proprie competenze come ammesso dalle regole</a:t>
            </a:r>
          </a:p>
        </p:txBody>
      </p:sp>
    </p:spTree>
    <p:extLst>
      <p:ext uri="{BB962C8B-B14F-4D97-AF65-F5344CB8AC3E}">
        <p14:creationId xmlns:p14="http://schemas.microsoft.com/office/powerpoint/2010/main" val="33450391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755373" y="1036986"/>
            <a:ext cx="10068339" cy="4893647"/>
          </a:xfrm>
          <a:prstGeom prst="rect">
            <a:avLst/>
          </a:prstGeom>
        </p:spPr>
        <p:txBody>
          <a:bodyPr wrap="square">
            <a:spAutoFit/>
          </a:bodyPr>
          <a:lstStyle/>
          <a:p>
            <a:pPr algn="just"/>
            <a:r>
              <a:rPr lang="it-IT" sz="2400" dirty="0">
                <a:solidFill>
                  <a:srgbClr val="FFFF00"/>
                </a:solidFill>
              </a:rPr>
              <a:t>(i)	</a:t>
            </a:r>
            <a:r>
              <a:rPr lang="it-IT" sz="2400" b="1" dirty="0">
                <a:solidFill>
                  <a:srgbClr val="FFFF00"/>
                </a:solidFill>
                <a:effectLst>
                  <a:outerShdw blurRad="38100" dist="38100" dir="2700000" algn="tl">
                    <a:srgbClr val="000000">
                      <a:alpha val="43137"/>
                    </a:srgbClr>
                  </a:outerShdw>
                </a:effectLst>
              </a:rPr>
              <a:t>Quando il comitato delle proteste decide che una </a:t>
            </a:r>
            <a:r>
              <a:rPr lang="it-IT" sz="2400" b="1" i="1" dirty="0">
                <a:solidFill>
                  <a:srgbClr val="FFFF00"/>
                </a:solidFill>
                <a:effectLst>
                  <a:outerShdw blurRad="38100" dist="38100" dir="2700000" algn="tl">
                    <a:srgbClr val="000000">
                      <a:alpha val="43137"/>
                    </a:srgbClr>
                  </a:outerShdw>
                </a:effectLst>
              </a:rPr>
              <a:t>persona di supporto </a:t>
            </a:r>
            <a:r>
              <a:rPr lang="it-IT" sz="2400" b="1" dirty="0">
                <a:solidFill>
                  <a:srgbClr val="FFFF00"/>
                </a:solidFill>
                <a:effectLst>
                  <a:outerShdw blurRad="38100" dist="38100" dir="2700000" algn="tl">
                    <a:srgbClr val="000000">
                      <a:alpha val="43137"/>
                    </a:srgbClr>
                  </a:outerShdw>
                </a:effectLst>
              </a:rPr>
              <a:t>ha infranto la regola 69.1(a), si applica la regola 64.4</a:t>
            </a:r>
            <a:r>
              <a:rPr lang="it-IT" sz="2400" dirty="0">
                <a:solidFill>
                  <a:srgbClr val="FFFF00"/>
                </a:solidFill>
              </a:rPr>
              <a:t>.</a:t>
            </a:r>
          </a:p>
          <a:p>
            <a:pPr algn="just"/>
            <a:r>
              <a:rPr lang="it-IT" sz="2400" dirty="0">
                <a:solidFill>
                  <a:srgbClr val="FFFF00"/>
                </a:solidFill>
              </a:rPr>
              <a:t>(j)	Se il comitato delle proteste</a:t>
            </a:r>
          </a:p>
          <a:p>
            <a:pPr algn="just"/>
            <a:r>
              <a:rPr lang="it-IT" sz="2400" dirty="0">
                <a:solidFill>
                  <a:srgbClr val="FFFF00"/>
                </a:solidFill>
              </a:rPr>
              <a:t>(1)	impone una penalità maggiore di un (uno) DNE</a:t>
            </a:r>
          </a:p>
          <a:p>
            <a:pPr algn="just"/>
            <a:r>
              <a:rPr lang="it-IT" sz="2400" dirty="0">
                <a:solidFill>
                  <a:srgbClr val="FFFF00"/>
                </a:solidFill>
              </a:rPr>
              <a:t>(2)	esclude la persona dall’evento o dalla sede della manifestazione, o</a:t>
            </a:r>
          </a:p>
          <a:p>
            <a:pPr algn="just"/>
            <a:r>
              <a:rPr lang="it-IT" sz="2400" dirty="0">
                <a:solidFill>
                  <a:srgbClr val="FFFF00"/>
                </a:solidFill>
              </a:rPr>
              <a:t>(3)	</a:t>
            </a:r>
            <a:r>
              <a:rPr lang="it-IT" sz="2400" b="1" dirty="0">
                <a:solidFill>
                  <a:srgbClr val="FFFF00"/>
                </a:solidFill>
                <a:effectLst>
                  <a:outerShdw blurRad="38100" dist="38100" dir="2700000" algn="tl">
                    <a:srgbClr val="000000">
                      <a:alpha val="43137"/>
                    </a:srgbClr>
                  </a:outerShdw>
                </a:effectLst>
              </a:rPr>
              <a:t>in ogni altro caso lo ritenga opportuno</a:t>
            </a:r>
            <a:r>
              <a:rPr lang="it-IT" sz="2400" dirty="0">
                <a:solidFill>
                  <a:srgbClr val="FFFF00"/>
                </a:solidFill>
              </a:rPr>
              <a:t>,</a:t>
            </a:r>
          </a:p>
          <a:p>
            <a:pPr algn="just"/>
            <a:r>
              <a:rPr lang="it-IT" sz="2400" dirty="0">
                <a:solidFill>
                  <a:srgbClr val="FFFF00"/>
                </a:solidFill>
              </a:rPr>
              <a:t>dovrà riferire quanto scoperto, inclusi i fatti accertati, le sue conclusioni e la sua decisione all’autorità nazionale della persona o, per specifici eventi internazionali elencati nelle </a:t>
            </a:r>
            <a:r>
              <a:rPr lang="it-IT" sz="2400" dirty="0" err="1">
                <a:solidFill>
                  <a:srgbClr val="FFFF00"/>
                </a:solidFill>
              </a:rPr>
              <a:t>Regulations</a:t>
            </a:r>
            <a:r>
              <a:rPr lang="it-IT" sz="2400" dirty="0">
                <a:solidFill>
                  <a:srgbClr val="FFFF00"/>
                </a:solidFill>
              </a:rPr>
              <a:t> World </a:t>
            </a:r>
            <a:r>
              <a:rPr lang="it-IT" sz="2400" dirty="0" err="1">
                <a:solidFill>
                  <a:srgbClr val="FFFF00"/>
                </a:solidFill>
              </a:rPr>
              <a:t>Sailing</a:t>
            </a:r>
            <a:r>
              <a:rPr lang="it-IT" sz="2400" dirty="0">
                <a:solidFill>
                  <a:srgbClr val="FFFF00"/>
                </a:solidFill>
              </a:rPr>
              <a:t>, a World </a:t>
            </a:r>
            <a:r>
              <a:rPr lang="it-IT" sz="2400" dirty="0" err="1">
                <a:solidFill>
                  <a:srgbClr val="FFFF00"/>
                </a:solidFill>
              </a:rPr>
              <a:t>Sailing</a:t>
            </a:r>
            <a:r>
              <a:rPr lang="it-IT" sz="2400" dirty="0">
                <a:solidFill>
                  <a:srgbClr val="FFFF00"/>
                </a:solidFill>
              </a:rPr>
              <a:t>. Se il comitato delle proteste ha agito in base alla regola 69.2(f)(2), il rapporto dovrà anche includere tale circostanza e le relative motivazioni</a:t>
            </a:r>
          </a:p>
        </p:txBody>
      </p:sp>
    </p:spTree>
    <p:extLst>
      <p:ext uri="{BB962C8B-B14F-4D97-AF65-F5344CB8AC3E}">
        <p14:creationId xmlns:p14="http://schemas.microsoft.com/office/powerpoint/2010/main" val="5039672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993913" y="946286"/>
            <a:ext cx="10197548" cy="4154984"/>
          </a:xfrm>
          <a:prstGeom prst="rect">
            <a:avLst/>
          </a:prstGeom>
        </p:spPr>
        <p:txBody>
          <a:bodyPr wrap="square">
            <a:spAutoFit/>
          </a:bodyPr>
          <a:lstStyle/>
          <a:p>
            <a:pPr algn="just"/>
            <a:r>
              <a:rPr lang="it-IT" sz="2400" dirty="0">
                <a:solidFill>
                  <a:srgbClr val="FFFF00"/>
                </a:solidFill>
              </a:rPr>
              <a:t>(k)	Se il comitato delle proteste decide di non condurre l’udienza senza la persona presente, o se il comitato delle proteste ha lasciato la manifestazione e viene ricevuto un rapporto in merito ad una presunta violazione della regola 69.1(a), il comitato di regata o l’autorità organizzatrice può nominare lo stesso o un nuovo comitato delle proteste che proceda a norma della presente regola. Se non è praticabile per il comitato per le proteste condurre un’udienza, esso deve raccogliere tutte le informazioni disponibili e, se l'accusa sembra giustificata, fare un rapporto all'autorità nazionale della persona o, per particolari eventi internazionali elencati nelle </a:t>
            </a:r>
            <a:r>
              <a:rPr lang="it-IT" sz="2400" dirty="0" err="1">
                <a:solidFill>
                  <a:srgbClr val="FFFF00"/>
                </a:solidFill>
              </a:rPr>
              <a:t>Regulations</a:t>
            </a:r>
            <a:r>
              <a:rPr lang="it-IT" sz="2400" dirty="0">
                <a:solidFill>
                  <a:srgbClr val="FFFF00"/>
                </a:solidFill>
              </a:rPr>
              <a:t> del World </a:t>
            </a:r>
            <a:r>
              <a:rPr lang="it-IT" sz="2400" dirty="0" err="1">
                <a:solidFill>
                  <a:srgbClr val="FFFF00"/>
                </a:solidFill>
              </a:rPr>
              <a:t>Sailing</a:t>
            </a:r>
            <a:r>
              <a:rPr lang="it-IT" sz="2400" dirty="0">
                <a:solidFill>
                  <a:srgbClr val="FFFF00"/>
                </a:solidFill>
              </a:rPr>
              <a:t>, allo stesso World </a:t>
            </a:r>
            <a:r>
              <a:rPr lang="it-IT" sz="2400" dirty="0" err="1">
                <a:solidFill>
                  <a:srgbClr val="FFFF00"/>
                </a:solidFill>
              </a:rPr>
              <a:t>Sailing</a:t>
            </a:r>
            <a:r>
              <a:rPr lang="it-IT" sz="2400" dirty="0">
                <a:solidFill>
                  <a:srgbClr val="FFFF00"/>
                </a:solidFill>
              </a:rPr>
              <a:t>. </a:t>
            </a:r>
          </a:p>
        </p:txBody>
      </p:sp>
    </p:spTree>
    <p:extLst>
      <p:ext uri="{BB962C8B-B14F-4D97-AF65-F5344CB8AC3E}">
        <p14:creationId xmlns:p14="http://schemas.microsoft.com/office/powerpoint/2010/main" val="4910358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272210" y="1261695"/>
            <a:ext cx="8835886" cy="3046988"/>
          </a:xfrm>
          <a:prstGeom prst="rect">
            <a:avLst/>
          </a:prstGeom>
        </p:spPr>
        <p:txBody>
          <a:bodyPr wrap="square">
            <a:spAutoFit/>
          </a:bodyPr>
          <a:lstStyle/>
          <a:p>
            <a:pPr algn="just"/>
            <a:r>
              <a:rPr lang="it-IT" sz="2400" b="1" dirty="0">
                <a:solidFill>
                  <a:srgbClr val="FFFF00"/>
                </a:solidFill>
                <a:effectLst>
                  <a:outerShdw blurRad="38100" dist="38100" dir="2700000" algn="tl">
                    <a:srgbClr val="000000">
                      <a:alpha val="43137"/>
                    </a:srgbClr>
                  </a:outerShdw>
                </a:effectLst>
              </a:rPr>
              <a:t>69.3 	Azione di un’autorità nazionale o da parte di World </a:t>
            </a:r>
            <a:r>
              <a:rPr lang="it-IT" sz="2400" b="1" dirty="0" err="1">
                <a:solidFill>
                  <a:srgbClr val="FFFF00"/>
                </a:solidFill>
                <a:effectLst>
                  <a:outerShdw blurRad="38100" dist="38100" dir="2700000" algn="tl">
                    <a:srgbClr val="000000">
                      <a:alpha val="43137"/>
                    </a:srgbClr>
                  </a:outerShdw>
                </a:effectLst>
              </a:rPr>
              <a:t>Sailing</a:t>
            </a:r>
            <a:endParaRPr lang="it-IT" sz="2400" b="1" dirty="0">
              <a:solidFill>
                <a:srgbClr val="FFFF00"/>
              </a:solidFill>
              <a:effectLst>
                <a:outerShdw blurRad="38100" dist="38100" dir="2700000" algn="tl">
                  <a:srgbClr val="000000">
                    <a:alpha val="43137"/>
                  </a:srgbClr>
                </a:outerShdw>
              </a:effectLst>
            </a:endParaRPr>
          </a:p>
          <a:p>
            <a:pPr algn="just"/>
            <a:r>
              <a:rPr lang="it-IT" sz="2400" dirty="0">
                <a:solidFill>
                  <a:srgbClr val="FFFF00"/>
                </a:solidFill>
              </a:rPr>
              <a:t>I poteri disciplinari, procedure e responsabilità delle autorità nazionali e del World </a:t>
            </a:r>
            <a:r>
              <a:rPr lang="it-IT" sz="2400" dirty="0" err="1">
                <a:solidFill>
                  <a:srgbClr val="FFFF00"/>
                </a:solidFill>
              </a:rPr>
              <a:t>Sailing</a:t>
            </a:r>
            <a:r>
              <a:rPr lang="it-IT" sz="2400" dirty="0">
                <a:solidFill>
                  <a:srgbClr val="FFFF00"/>
                </a:solidFill>
              </a:rPr>
              <a:t> che si applicano, </a:t>
            </a:r>
            <a:r>
              <a:rPr lang="it-IT" sz="2400" b="1" dirty="0">
                <a:solidFill>
                  <a:srgbClr val="FFFF00"/>
                </a:solidFill>
                <a:effectLst>
                  <a:outerShdw blurRad="38100" dist="38100" dir="2700000" algn="tl">
                    <a:srgbClr val="000000">
                      <a:alpha val="43137"/>
                    </a:srgbClr>
                  </a:outerShdw>
                </a:effectLst>
              </a:rPr>
              <a:t>sono specificate nella </a:t>
            </a:r>
            <a:r>
              <a:rPr lang="it-IT" sz="2400" b="1" dirty="0" err="1">
                <a:solidFill>
                  <a:srgbClr val="FFFF00"/>
                </a:solidFill>
                <a:effectLst>
                  <a:outerShdw blurRad="38100" dist="38100" dir="2700000" algn="tl">
                    <a:srgbClr val="000000">
                      <a:alpha val="43137"/>
                    </a:srgbClr>
                  </a:outerShdw>
                </a:effectLst>
              </a:rPr>
              <a:t>Regulation</a:t>
            </a:r>
            <a:r>
              <a:rPr lang="it-IT" sz="2400" b="1" dirty="0">
                <a:solidFill>
                  <a:srgbClr val="FFFF00"/>
                </a:solidFill>
                <a:effectLst>
                  <a:outerShdw blurRad="38100" dist="38100" dir="2700000" algn="tl">
                    <a:srgbClr val="000000">
                      <a:alpha val="43137"/>
                    </a:srgbClr>
                  </a:outerShdw>
                </a:effectLst>
              </a:rPr>
              <a:t> 35, Codice Disciplinare del World </a:t>
            </a:r>
            <a:r>
              <a:rPr lang="it-IT" sz="2400" dirty="0" err="1">
                <a:solidFill>
                  <a:srgbClr val="FFFF00"/>
                </a:solidFill>
              </a:rPr>
              <a:t>Sailing</a:t>
            </a:r>
            <a:r>
              <a:rPr lang="it-IT" sz="2400" dirty="0">
                <a:solidFill>
                  <a:srgbClr val="FFFF00"/>
                </a:solidFill>
              </a:rPr>
              <a:t>. Le autorità nazionali e World </a:t>
            </a:r>
            <a:r>
              <a:rPr lang="it-IT" sz="2400" dirty="0" err="1">
                <a:solidFill>
                  <a:srgbClr val="FFFF00"/>
                </a:solidFill>
              </a:rPr>
              <a:t>Sailing</a:t>
            </a:r>
            <a:r>
              <a:rPr lang="it-IT" sz="2400" dirty="0">
                <a:solidFill>
                  <a:srgbClr val="FFFF00"/>
                </a:solidFill>
              </a:rPr>
              <a:t> possono imporre ulteriori penalità in accordo con tale </a:t>
            </a:r>
            <a:r>
              <a:rPr lang="it-IT" sz="2400" dirty="0" err="1">
                <a:solidFill>
                  <a:srgbClr val="FFFF00"/>
                </a:solidFill>
              </a:rPr>
              <a:t>Regulation</a:t>
            </a:r>
            <a:r>
              <a:rPr lang="it-IT" sz="2400" dirty="0">
                <a:solidFill>
                  <a:srgbClr val="FFFF00"/>
                </a:solidFill>
              </a:rPr>
              <a:t>, ivi inclusa la sospensione della eleggibilità. </a:t>
            </a:r>
          </a:p>
        </p:txBody>
      </p:sp>
    </p:spTree>
    <p:extLst>
      <p:ext uri="{BB962C8B-B14F-4D97-AF65-F5344CB8AC3E}">
        <p14:creationId xmlns:p14="http://schemas.microsoft.com/office/powerpoint/2010/main" val="7568235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828800" y="2092044"/>
            <a:ext cx="8478078" cy="1323439"/>
          </a:xfrm>
          <a:prstGeom prst="rect">
            <a:avLst/>
          </a:prstGeom>
        </p:spPr>
        <p:txBody>
          <a:bodyPr wrap="square">
            <a:spAutoFit/>
          </a:bodyPr>
          <a:lstStyle/>
          <a:p>
            <a:r>
              <a:rPr lang="it-IT" sz="4000" b="1" dirty="0">
                <a:solidFill>
                  <a:schemeClr val="accent1">
                    <a:lumMod val="60000"/>
                    <a:lumOff val="40000"/>
                  </a:schemeClr>
                </a:solidFill>
                <a:effectLst>
                  <a:outerShdw blurRad="38100" dist="38100" dir="2700000" algn="tl">
                    <a:srgbClr val="000000">
                      <a:alpha val="43137"/>
                    </a:srgbClr>
                  </a:outerShdw>
                </a:effectLst>
              </a:rPr>
              <a:t>PARTE 6</a:t>
            </a:r>
          </a:p>
          <a:p>
            <a:r>
              <a:rPr lang="it-IT" sz="4000" b="1" dirty="0">
                <a:solidFill>
                  <a:schemeClr val="accent1">
                    <a:lumMod val="60000"/>
                    <a:lumOff val="40000"/>
                  </a:schemeClr>
                </a:solidFill>
                <a:effectLst>
                  <a:outerShdw blurRad="38100" dist="38100" dir="2700000" algn="tl">
                    <a:srgbClr val="000000">
                      <a:alpha val="43137"/>
                    </a:srgbClr>
                  </a:outerShdw>
                </a:effectLst>
              </a:rPr>
              <a:t>ISCRIZIONE E QUALIFICAZIONE</a:t>
            </a:r>
          </a:p>
        </p:txBody>
      </p:sp>
    </p:spTree>
    <p:extLst>
      <p:ext uri="{BB962C8B-B14F-4D97-AF65-F5344CB8AC3E}">
        <p14:creationId xmlns:p14="http://schemas.microsoft.com/office/powerpoint/2010/main" val="3175889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CasellaDiTesto 3"/>
          <p:cNvSpPr txBox="1"/>
          <p:nvPr/>
        </p:nvSpPr>
        <p:spPr>
          <a:xfrm>
            <a:off x="2554357" y="299369"/>
            <a:ext cx="7021905" cy="1015663"/>
          </a:xfrm>
          <a:prstGeom prst="rect">
            <a:avLst/>
          </a:prstGeom>
          <a:noFill/>
        </p:spPr>
        <p:txBody>
          <a:bodyPr wrap="square" rtlCol="0">
            <a:spAutoFit/>
          </a:bodyPr>
          <a:lstStyle/>
          <a:p>
            <a:pPr algn="ctr"/>
            <a:r>
              <a:rPr lang="it-IT" sz="6000" b="1" dirty="0" smtClean="0">
                <a:solidFill>
                  <a:schemeClr val="accent1">
                    <a:lumMod val="60000"/>
                    <a:lumOff val="40000"/>
                  </a:schemeClr>
                </a:solidFill>
                <a:effectLst>
                  <a:outerShdw blurRad="38100" dist="38100" dir="2700000" algn="tl">
                    <a:srgbClr val="000000">
                      <a:alpha val="43137"/>
                    </a:srgbClr>
                  </a:outerShdw>
                </a:effectLst>
              </a:rPr>
              <a:t>DEFINIZIONI</a:t>
            </a:r>
            <a:endParaRPr lang="it-IT" sz="6000" b="1" dirty="0">
              <a:solidFill>
                <a:schemeClr val="accent1">
                  <a:lumMod val="60000"/>
                  <a:lumOff val="40000"/>
                </a:schemeClr>
              </a:solidFill>
              <a:effectLst>
                <a:outerShdw blurRad="38100" dist="38100" dir="2700000" algn="tl">
                  <a:srgbClr val="000000">
                    <a:alpha val="43137"/>
                  </a:srgbClr>
                </a:outerShdw>
              </a:effectLst>
            </a:endParaRPr>
          </a:p>
        </p:txBody>
      </p:sp>
      <p:sp>
        <p:nvSpPr>
          <p:cNvPr id="6" name="CasellaDiTesto 5"/>
          <p:cNvSpPr txBox="1"/>
          <p:nvPr/>
        </p:nvSpPr>
        <p:spPr>
          <a:xfrm>
            <a:off x="1155469" y="1467578"/>
            <a:ext cx="9908771" cy="5078313"/>
          </a:xfrm>
          <a:prstGeom prst="rect">
            <a:avLst/>
          </a:prstGeom>
          <a:noFill/>
          <a:ln w="12700">
            <a:solidFill>
              <a:schemeClr val="tx1"/>
            </a:solidFill>
          </a:ln>
        </p:spPr>
        <p:txBody>
          <a:bodyPr wrap="square" rtlCol="0">
            <a:spAutoFit/>
          </a:bodyPr>
          <a:lstStyle/>
          <a:p>
            <a:pPr lvl="0" algn="just" defTabSz="914400" eaLnBrk="0" fontAlgn="base" hangingPunct="0">
              <a:spcBef>
                <a:spcPct val="0"/>
              </a:spcBef>
              <a:spcAft>
                <a:spcPct val="0"/>
              </a:spcAft>
            </a:pPr>
            <a:r>
              <a:rPr lang="it-IT" altLang="zh-CN" sz="3200" b="1" dirty="0">
                <a:solidFill>
                  <a:srgbClr val="FFFF00"/>
                </a:solidFill>
                <a:latin typeface="Arial" panose="020B0604020202020204" pitchFamily="34" charset="0"/>
                <a:ea typeface="Times New Roman" panose="02020603050405020304" pitchFamily="18" charset="0"/>
                <a:cs typeface="(Käytä aasialaisen tekstin font" charset="0"/>
              </a:rPr>
              <a:t>Conflitto d’Interessi	  </a:t>
            </a:r>
            <a:r>
              <a:rPr lang="it-IT" altLang="zh-CN" sz="3200" dirty="0">
                <a:solidFill>
                  <a:srgbClr val="FFFF00"/>
                </a:solidFill>
                <a:latin typeface="Arial" panose="020B0604020202020204" pitchFamily="34" charset="0"/>
                <a:ea typeface="Times New Roman" panose="02020603050405020304" pitchFamily="18" charset="0"/>
                <a:cs typeface="(Käytä aasialaisen tekstin font" charset="0"/>
              </a:rPr>
              <a:t>Una persona ha un </a:t>
            </a:r>
            <a:r>
              <a:rPr lang="it-IT" altLang="zh-CN" sz="3200" i="1" dirty="0">
                <a:solidFill>
                  <a:srgbClr val="FFFF00"/>
                </a:solidFill>
                <a:latin typeface="Arial" panose="020B0604020202020204" pitchFamily="34" charset="0"/>
                <a:ea typeface="Times New Roman" panose="02020603050405020304" pitchFamily="18" charset="0"/>
                <a:cs typeface="(Käytä aasialaisen tekstin font" charset="0"/>
              </a:rPr>
              <a:t>conflitto d’interessi</a:t>
            </a:r>
            <a:r>
              <a:rPr lang="it-IT" altLang="zh-CN" sz="3200" dirty="0">
                <a:solidFill>
                  <a:srgbClr val="FFFF00"/>
                </a:solidFill>
                <a:latin typeface="Arial" panose="020B0604020202020204" pitchFamily="34" charset="0"/>
                <a:ea typeface="Times New Roman" panose="02020603050405020304" pitchFamily="18" charset="0"/>
                <a:cs typeface="(Käytä aasialaisen tekstin font" charset="0"/>
              </a:rPr>
              <a:t> se </a:t>
            </a:r>
            <a:r>
              <a:rPr lang="it-IT" altLang="zh-CN" sz="3200" dirty="0" smtClean="0">
                <a:solidFill>
                  <a:srgbClr val="FFFF00"/>
                </a:solidFill>
                <a:latin typeface="Arial" panose="020B0604020202020204" pitchFamily="34" charset="0"/>
                <a:ea typeface="Times New Roman" panose="02020603050405020304" pitchFamily="18" charset="0"/>
                <a:cs typeface="(Käytä aasialaisen tekstin font" charset="0"/>
              </a:rPr>
              <a:t>essa:</a:t>
            </a:r>
          </a:p>
          <a:p>
            <a:pPr lvl="0" algn="just" defTabSz="914400" eaLnBrk="0" fontAlgn="base" hangingPunct="0">
              <a:spcBef>
                <a:spcPct val="0"/>
              </a:spcBef>
              <a:spcAft>
                <a:spcPct val="0"/>
              </a:spcAft>
            </a:pPr>
            <a:endParaRPr lang="it-IT" altLang="zh-CN" sz="1200" dirty="0">
              <a:solidFill>
                <a:srgbClr val="FFFF00"/>
              </a:solidFill>
              <a:latin typeface="Arial" panose="020B0604020202020204" pitchFamily="34" charset="0"/>
            </a:endParaRPr>
          </a:p>
          <a:p>
            <a:pPr lvl="0" algn="just" defTabSz="914400" eaLnBrk="0" fontAlgn="base" hangingPunct="0">
              <a:spcBef>
                <a:spcPct val="0"/>
              </a:spcBef>
              <a:spcAft>
                <a:spcPct val="0"/>
              </a:spcAft>
              <a:buFontTx/>
              <a:buChar char="•"/>
            </a:pPr>
            <a:r>
              <a:rPr lang="it-IT" altLang="zh-CN" sz="3200" dirty="0">
                <a:solidFill>
                  <a:srgbClr val="FFFF00"/>
                </a:solidFill>
                <a:latin typeface="Arial" panose="020B0604020202020204" pitchFamily="34" charset="0"/>
                <a:ea typeface="Times New Roman" panose="02020603050405020304" pitchFamily="18" charset="0"/>
              </a:rPr>
              <a:t>Potrebbe guadagnare o perdere come risultato di una decisione alla quale essa contribuisce</a:t>
            </a:r>
            <a:r>
              <a:rPr lang="it-IT" altLang="zh-CN" sz="3200" dirty="0" smtClean="0">
                <a:solidFill>
                  <a:srgbClr val="FFFF00"/>
                </a:solidFill>
                <a:latin typeface="Arial" panose="020B0604020202020204" pitchFamily="34" charset="0"/>
                <a:ea typeface="Times New Roman" panose="02020603050405020304" pitchFamily="18" charset="0"/>
              </a:rPr>
              <a:t>,</a:t>
            </a:r>
          </a:p>
          <a:p>
            <a:pPr lvl="0" algn="just" defTabSz="914400" eaLnBrk="0" fontAlgn="base" hangingPunct="0">
              <a:spcBef>
                <a:spcPct val="0"/>
              </a:spcBef>
              <a:spcAft>
                <a:spcPct val="0"/>
              </a:spcAft>
              <a:buFontTx/>
              <a:buChar char="•"/>
            </a:pPr>
            <a:endParaRPr lang="it-IT" altLang="zh-CN" sz="1200" dirty="0">
              <a:solidFill>
                <a:srgbClr val="FFFF00"/>
              </a:solidFill>
              <a:latin typeface="Arial" panose="020B0604020202020204" pitchFamily="34" charset="0"/>
            </a:endParaRPr>
          </a:p>
          <a:p>
            <a:pPr lvl="0" algn="just" defTabSz="914400" eaLnBrk="0" fontAlgn="base" hangingPunct="0">
              <a:spcBef>
                <a:spcPct val="0"/>
              </a:spcBef>
              <a:spcAft>
                <a:spcPct val="0"/>
              </a:spcAft>
              <a:buFontTx/>
              <a:buChar char="•"/>
            </a:pPr>
            <a:r>
              <a:rPr lang="it-IT" altLang="zh-CN" sz="3200" dirty="0">
                <a:solidFill>
                  <a:srgbClr val="FFFF00"/>
                </a:solidFill>
                <a:latin typeface="Arial" panose="020B0604020202020204" pitchFamily="34" charset="0"/>
                <a:ea typeface="Times New Roman" panose="02020603050405020304" pitchFamily="18" charset="0"/>
              </a:rPr>
              <a:t>Potrebbe ragionevolmente sembrare</a:t>
            </a:r>
            <a:r>
              <a:rPr lang="it-IT" altLang="zh-CN" sz="3200" dirty="0">
                <a:solidFill>
                  <a:srgbClr val="FFFF00"/>
                </a:solidFill>
                <a:latin typeface="Arial" panose="020B0604020202020204" pitchFamily="34" charset="0"/>
                <a:ea typeface="Times New Roman" panose="02020603050405020304" pitchFamily="18" charset="0"/>
                <a:cs typeface="(Käytä aasialaisen tekstin font" charset="0"/>
              </a:rPr>
              <a:t> avere un interesse personale o finanziario che potrebbe influenzare la sua capacità di essere imparziale, </a:t>
            </a:r>
            <a:r>
              <a:rPr lang="it-IT" altLang="zh-CN" sz="3200" dirty="0" smtClean="0">
                <a:solidFill>
                  <a:srgbClr val="FFFF00"/>
                </a:solidFill>
                <a:latin typeface="Arial" panose="020B0604020202020204" pitchFamily="34" charset="0"/>
                <a:ea typeface="Times New Roman" panose="02020603050405020304" pitchFamily="18" charset="0"/>
                <a:cs typeface="(Käytä aasialaisen tekstin font" charset="0"/>
              </a:rPr>
              <a:t>o</a:t>
            </a:r>
          </a:p>
          <a:p>
            <a:pPr lvl="0" algn="just" defTabSz="914400" eaLnBrk="0" fontAlgn="base" hangingPunct="0">
              <a:spcBef>
                <a:spcPct val="0"/>
              </a:spcBef>
              <a:spcAft>
                <a:spcPct val="0"/>
              </a:spcAft>
              <a:buFontTx/>
              <a:buChar char="•"/>
            </a:pPr>
            <a:endParaRPr lang="it-IT" altLang="zh-CN" sz="1200" dirty="0">
              <a:solidFill>
                <a:srgbClr val="FFFF00"/>
              </a:solidFill>
              <a:latin typeface="Arial" panose="020B0604020202020204" pitchFamily="34" charset="0"/>
            </a:endParaRPr>
          </a:p>
          <a:p>
            <a:pPr lvl="0" algn="just" defTabSz="914400" eaLnBrk="0" fontAlgn="base" hangingPunct="0">
              <a:spcBef>
                <a:spcPct val="0"/>
              </a:spcBef>
              <a:spcAft>
                <a:spcPct val="0"/>
              </a:spcAft>
              <a:buFontTx/>
              <a:buChar char="•"/>
            </a:pPr>
            <a:r>
              <a:rPr lang="it-IT" altLang="zh-CN" sz="3200" dirty="0">
                <a:solidFill>
                  <a:srgbClr val="FFFF00"/>
                </a:solidFill>
                <a:latin typeface="Arial" panose="020B0604020202020204" pitchFamily="34" charset="0"/>
                <a:ea typeface="Times New Roman" panose="02020603050405020304" pitchFamily="18" charset="0"/>
              </a:rPr>
              <a:t>Ha uno stretto interesse personale in una decisione</a:t>
            </a:r>
            <a:r>
              <a:rPr lang="it-IT" altLang="zh-CN" sz="3200" dirty="0">
                <a:latin typeface="Arial" panose="020B0604020202020204" pitchFamily="34" charset="0"/>
                <a:ea typeface="Times New Roman" panose="02020603050405020304" pitchFamily="18" charset="0"/>
              </a:rPr>
              <a:t>.</a:t>
            </a:r>
            <a:endParaRPr lang="it-IT" altLang="zh-CN" sz="3600" dirty="0">
              <a:latin typeface="Arial" panose="020B0604020202020204" pitchFamily="34" charset="0"/>
            </a:endParaRPr>
          </a:p>
          <a:p>
            <a:endParaRPr lang="it-IT" sz="3200" b="1" dirty="0"/>
          </a:p>
        </p:txBody>
      </p:sp>
      <p:sp>
        <p:nvSpPr>
          <p:cNvPr id="7" name="CasellaDiTesto 6"/>
          <p:cNvSpPr txBox="1"/>
          <p:nvPr/>
        </p:nvSpPr>
        <p:spPr>
          <a:xfrm>
            <a:off x="1155469" y="4006735"/>
            <a:ext cx="8420793" cy="646331"/>
          </a:xfrm>
          <a:prstGeom prst="rect">
            <a:avLst/>
          </a:prstGeom>
          <a:noFill/>
        </p:spPr>
        <p:txBody>
          <a:bodyPr wrap="square" rtlCol="0">
            <a:spAutoFit/>
          </a:bodyPr>
          <a:lstStyle/>
          <a:p>
            <a:endParaRPr lang="it-IT" b="1" dirty="0"/>
          </a:p>
          <a:p>
            <a:endParaRPr lang="it-IT" dirty="0"/>
          </a:p>
        </p:txBody>
      </p:sp>
      <p:sp>
        <p:nvSpPr>
          <p:cNvPr id="3"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Tree>
    <p:extLst>
      <p:ext uri="{BB962C8B-B14F-4D97-AF65-F5344CB8AC3E}">
        <p14:creationId xmlns:p14="http://schemas.microsoft.com/office/powerpoint/2010/main" val="25795919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924339" y="514707"/>
            <a:ext cx="10509707" cy="6001643"/>
          </a:xfrm>
          <a:prstGeom prst="rect">
            <a:avLst/>
          </a:prstGeom>
        </p:spPr>
        <p:txBody>
          <a:bodyPr wrap="square">
            <a:spAutoFit/>
          </a:bodyPr>
          <a:lstStyle/>
          <a:p>
            <a:pPr algn="ctr"/>
            <a:r>
              <a:rPr lang="it-IT" sz="2400" b="1" dirty="0">
                <a:effectLst>
                  <a:outerShdw blurRad="38100" dist="38100" dir="2700000" algn="tl">
                    <a:srgbClr val="000000">
                      <a:alpha val="43137"/>
                    </a:srgbClr>
                  </a:outerShdw>
                </a:effectLst>
              </a:rPr>
              <a:t>78	CONFORMITÀ ALLE REGOLE DI CLASSE; CERTIFICATI</a:t>
            </a:r>
          </a:p>
          <a:p>
            <a:pPr algn="just"/>
            <a:r>
              <a:rPr lang="it-IT" sz="2400" dirty="0"/>
              <a:t>78.1  	Mentre una barca è in regata, il suo proprietario ed ogni altra persona che ne ha la responsabilità deve fare in modo che la barca sia mantenuta conforme alle regole della sua classe e che il suo certificato di stazza o rating, se esiste, rimanga valido. </a:t>
            </a:r>
            <a:r>
              <a:rPr lang="it-IT" sz="2400" dirty="0">
                <a:solidFill>
                  <a:srgbClr val="FFFF00"/>
                </a:solidFill>
              </a:rPr>
              <a:t>In aggiunta, la barca dovrà essere conforme negli altri momenti come specificati nelle regole di classe, nel bando di regata o nelle istruzioni di regata</a:t>
            </a:r>
            <a:r>
              <a:rPr lang="it-IT" sz="2400" dirty="0"/>
              <a:t>.</a:t>
            </a:r>
          </a:p>
          <a:p>
            <a:pPr algn="just"/>
            <a:r>
              <a:rPr lang="it-IT" sz="2400" dirty="0"/>
              <a:t>78.2 	Quando una </a:t>
            </a:r>
            <a:r>
              <a:rPr lang="it-IT" sz="2400" i="1" dirty="0"/>
              <a:t>regola</a:t>
            </a:r>
            <a:r>
              <a:rPr lang="it-IT" sz="2400" dirty="0"/>
              <a:t> richiede che un certificato valido sia prodotto o la sua esistenza sia verificata prima che la barca sia in regata, e questo non può essere fatto, la barca può regatare purché il comitato di regata riceva una dichiarazione, sottoscritta dalla persona responsabile, che un certificato valido esiste. </a:t>
            </a:r>
            <a:r>
              <a:rPr lang="it-IT" sz="2400" dirty="0">
                <a:solidFill>
                  <a:srgbClr val="FFFF00"/>
                </a:solidFill>
              </a:rPr>
              <a:t>La barca dovrà presentare il certificato o </a:t>
            </a:r>
            <a:r>
              <a:rPr lang="it-IT" sz="2400" b="1" dirty="0">
                <a:solidFill>
                  <a:srgbClr val="FFFF00"/>
                </a:solidFill>
                <a:effectLst>
                  <a:outerShdw blurRad="38100" dist="38100" dir="2700000" algn="tl">
                    <a:srgbClr val="000000">
                      <a:alpha val="43137"/>
                    </a:srgbClr>
                  </a:outerShdw>
                </a:effectLst>
              </a:rPr>
              <a:t>fare in modo che la sua esistenza possa essere verificata dal comitato di regata</a:t>
            </a:r>
            <a:r>
              <a:rPr lang="it-IT" sz="2400" dirty="0">
                <a:solidFill>
                  <a:srgbClr val="FFFF00"/>
                </a:solidFill>
              </a:rPr>
              <a:t>. </a:t>
            </a:r>
            <a:r>
              <a:rPr lang="it-IT" sz="2400" dirty="0"/>
              <a:t>La penalità per l’infrazione di questa regola è la squalifica senza udienza da tutte le prove della manifestazione.</a:t>
            </a:r>
          </a:p>
        </p:txBody>
      </p:sp>
    </p:spTree>
    <p:extLst>
      <p:ext uri="{BB962C8B-B14F-4D97-AF65-F5344CB8AC3E}">
        <p14:creationId xmlns:p14="http://schemas.microsoft.com/office/powerpoint/2010/main" val="21267454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272209" y="2022470"/>
            <a:ext cx="8676861" cy="1323439"/>
          </a:xfrm>
          <a:prstGeom prst="rect">
            <a:avLst/>
          </a:prstGeom>
        </p:spPr>
        <p:txBody>
          <a:bodyPr wrap="square">
            <a:spAutoFit/>
          </a:bodyPr>
          <a:lstStyle/>
          <a:p>
            <a:r>
              <a:rPr lang="it-IT" sz="4000" b="1" dirty="0">
                <a:solidFill>
                  <a:schemeClr val="accent1">
                    <a:lumMod val="60000"/>
                    <a:lumOff val="40000"/>
                  </a:schemeClr>
                </a:solidFill>
                <a:effectLst>
                  <a:outerShdw blurRad="38100" dist="38100" dir="2700000" algn="tl">
                    <a:srgbClr val="000000">
                      <a:alpha val="43137"/>
                    </a:srgbClr>
                  </a:outerShdw>
                </a:effectLst>
              </a:rPr>
              <a:t>PARTE 7 </a:t>
            </a:r>
          </a:p>
          <a:p>
            <a:r>
              <a:rPr lang="it-IT" sz="4000" b="1" dirty="0">
                <a:solidFill>
                  <a:schemeClr val="accent1">
                    <a:lumMod val="60000"/>
                    <a:lumOff val="40000"/>
                  </a:schemeClr>
                </a:solidFill>
                <a:effectLst>
                  <a:outerShdw blurRad="38100" dist="38100" dir="2700000" algn="tl">
                    <a:srgbClr val="000000">
                      <a:alpha val="43137"/>
                    </a:srgbClr>
                  </a:outerShdw>
                </a:effectLst>
              </a:rPr>
              <a:t>ORGANIZZAZIONE DELLA REGATA</a:t>
            </a:r>
          </a:p>
        </p:txBody>
      </p:sp>
    </p:spTree>
    <p:extLst>
      <p:ext uri="{BB962C8B-B14F-4D97-AF65-F5344CB8AC3E}">
        <p14:creationId xmlns:p14="http://schemas.microsoft.com/office/powerpoint/2010/main" val="13758430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351722" y="1372971"/>
            <a:ext cx="9024730" cy="4154984"/>
          </a:xfrm>
          <a:prstGeom prst="rect">
            <a:avLst/>
          </a:prstGeom>
        </p:spPr>
        <p:txBody>
          <a:bodyPr wrap="square">
            <a:spAutoFit/>
          </a:bodyPr>
          <a:lstStyle/>
          <a:p>
            <a:pPr algn="just"/>
            <a:r>
              <a:rPr lang="it-IT" sz="2400" b="1" dirty="0"/>
              <a:t>84	REGOLE VIGENTI</a:t>
            </a:r>
          </a:p>
          <a:p>
            <a:pPr algn="just"/>
            <a:r>
              <a:rPr lang="it-IT" sz="2400" dirty="0"/>
              <a:t>L’autorità organizzatrice, il comitato di regata, il comitato tecnico, il comitato delle proteste e altri ufficiali di regata devono essere soggetti alle </a:t>
            </a:r>
            <a:r>
              <a:rPr lang="it-IT" sz="2400" i="1" dirty="0"/>
              <a:t>regole</a:t>
            </a:r>
            <a:r>
              <a:rPr lang="it-IT" sz="2400" dirty="0"/>
              <a:t> nel condurre e giudicare le regate.</a:t>
            </a:r>
          </a:p>
          <a:p>
            <a:pPr algn="just"/>
            <a:endParaRPr lang="it-IT" sz="2400" dirty="0"/>
          </a:p>
          <a:p>
            <a:pPr algn="just"/>
            <a:r>
              <a:rPr lang="it-IT" sz="2400" b="1" dirty="0"/>
              <a:t>85 	MODIFICHE ALLE REGOLE</a:t>
            </a:r>
          </a:p>
          <a:p>
            <a:pPr algn="just"/>
            <a:r>
              <a:rPr lang="it-IT" sz="2400" dirty="0">
                <a:solidFill>
                  <a:srgbClr val="FFFF00"/>
                </a:solidFill>
              </a:rPr>
              <a:t>85.1 	La modifica di una </a:t>
            </a:r>
            <a:r>
              <a:rPr lang="it-IT" sz="2400" i="1" dirty="0">
                <a:solidFill>
                  <a:srgbClr val="FFFF00"/>
                </a:solidFill>
              </a:rPr>
              <a:t>regola</a:t>
            </a:r>
            <a:r>
              <a:rPr lang="it-IT" sz="2400" dirty="0">
                <a:solidFill>
                  <a:srgbClr val="FFFF00"/>
                </a:solidFill>
              </a:rPr>
              <a:t> </a:t>
            </a:r>
            <a:r>
              <a:rPr lang="it-IT" sz="2400" b="1" dirty="0">
                <a:solidFill>
                  <a:srgbClr val="FFFF00"/>
                </a:solidFill>
                <a:effectLst>
                  <a:outerShdw blurRad="38100" dist="38100" dir="2700000" algn="tl">
                    <a:srgbClr val="000000">
                      <a:alpha val="43137"/>
                    </a:srgbClr>
                  </a:outerShdw>
                </a:effectLst>
              </a:rPr>
              <a:t>dovrà fare riferimento specificamente alla </a:t>
            </a:r>
            <a:r>
              <a:rPr lang="it-IT" sz="2400" b="1" i="1" dirty="0">
                <a:solidFill>
                  <a:srgbClr val="FFFF00"/>
                </a:solidFill>
                <a:effectLst>
                  <a:outerShdw blurRad="38100" dist="38100" dir="2700000" algn="tl">
                    <a:srgbClr val="000000">
                      <a:alpha val="43137"/>
                    </a:srgbClr>
                  </a:outerShdw>
                </a:effectLst>
              </a:rPr>
              <a:t>regola </a:t>
            </a:r>
            <a:r>
              <a:rPr lang="it-IT" sz="2400" b="1" dirty="0">
                <a:solidFill>
                  <a:srgbClr val="FFFF00"/>
                </a:solidFill>
                <a:effectLst>
                  <a:outerShdw blurRad="38100" dist="38100" dir="2700000" algn="tl">
                    <a:srgbClr val="000000">
                      <a:alpha val="43137"/>
                    </a:srgbClr>
                  </a:outerShdw>
                </a:effectLst>
              </a:rPr>
              <a:t>e indicare il cambiamento</a:t>
            </a:r>
            <a:r>
              <a:rPr lang="it-IT" sz="2400" dirty="0">
                <a:solidFill>
                  <a:srgbClr val="FFFF00"/>
                </a:solidFill>
              </a:rPr>
              <a:t>.  La modifica di una </a:t>
            </a:r>
            <a:r>
              <a:rPr lang="it-IT" sz="2400" i="1" dirty="0">
                <a:solidFill>
                  <a:srgbClr val="FFFF00"/>
                </a:solidFill>
              </a:rPr>
              <a:t>regola</a:t>
            </a:r>
            <a:r>
              <a:rPr lang="it-IT" sz="2400" dirty="0">
                <a:solidFill>
                  <a:srgbClr val="FFFF00"/>
                </a:solidFill>
              </a:rPr>
              <a:t> include un’aggiunta alla stessa o la cancellazione di tutta o parte di essa.</a:t>
            </a:r>
          </a:p>
        </p:txBody>
      </p:sp>
    </p:spTree>
    <p:extLst>
      <p:ext uri="{BB962C8B-B14F-4D97-AF65-F5344CB8AC3E}">
        <p14:creationId xmlns:p14="http://schemas.microsoft.com/office/powerpoint/2010/main" val="2457495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7" name="Tabella 6"/>
          <p:cNvGraphicFramePr>
            <a:graphicFrameLocks noGrp="1"/>
          </p:cNvGraphicFramePr>
          <p:nvPr>
            <p:extLst>
              <p:ext uri="{D42A27DB-BD31-4B8C-83A1-F6EECF244321}">
                <p14:modId xmlns:p14="http://schemas.microsoft.com/office/powerpoint/2010/main" val="278154363"/>
              </p:ext>
            </p:extLst>
          </p:nvPr>
        </p:nvGraphicFramePr>
        <p:xfrm>
          <a:off x="1490869" y="2091738"/>
          <a:ext cx="7841974" cy="3962400"/>
        </p:xfrm>
        <a:graphic>
          <a:graphicData uri="http://schemas.openxmlformats.org/drawingml/2006/table">
            <a:tbl>
              <a:tblPr firstRow="1" firstCol="1" bandRow="1">
                <a:tableStyleId>{5C22544A-7EE6-4342-B048-85BDC9FD1C3A}</a:tableStyleId>
              </a:tblPr>
              <a:tblGrid>
                <a:gridCol w="3920987">
                  <a:extLst>
                    <a:ext uri="{9D8B030D-6E8A-4147-A177-3AD203B41FA5}">
                      <a16:colId xmlns:a16="http://schemas.microsoft.com/office/drawing/2014/main" xmlns="" val="274405464"/>
                    </a:ext>
                  </a:extLst>
                </a:gridCol>
                <a:gridCol w="3920987">
                  <a:extLst>
                    <a:ext uri="{9D8B030D-6E8A-4147-A177-3AD203B41FA5}">
                      <a16:colId xmlns:a16="http://schemas.microsoft.com/office/drawing/2014/main" xmlns="" val="1245122927"/>
                    </a:ext>
                  </a:extLst>
                </a:gridCol>
              </a:tblGrid>
              <a:tr h="0">
                <a:tc>
                  <a:txBody>
                    <a:bodyPr/>
                    <a:lstStyle/>
                    <a:p>
                      <a:pPr algn="just">
                        <a:spcBef>
                          <a:spcPts val="600"/>
                        </a:spcBef>
                        <a:spcAft>
                          <a:spcPts val="0"/>
                        </a:spcAft>
                      </a:pPr>
                      <a:r>
                        <a:rPr lang="it-IT" sz="2000" dirty="0">
                          <a:solidFill>
                            <a:srgbClr val="FFFF00"/>
                          </a:solidFill>
                          <a:effectLst/>
                        </a:rPr>
                        <a:t>Tipo di regola</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it-IT" sz="2000" dirty="0">
                          <a:solidFill>
                            <a:srgbClr val="FFFF00"/>
                          </a:solidFill>
                          <a:effectLst/>
                        </a:rPr>
                        <a:t>Modifica solo se consentita da</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856878020"/>
                  </a:ext>
                </a:extLst>
              </a:tr>
              <a:tr h="0">
                <a:tc>
                  <a:txBody>
                    <a:bodyPr/>
                    <a:lstStyle/>
                    <a:p>
                      <a:pPr algn="just">
                        <a:spcBef>
                          <a:spcPts val="600"/>
                        </a:spcBef>
                        <a:spcAft>
                          <a:spcPts val="0"/>
                        </a:spcAft>
                      </a:pPr>
                      <a:r>
                        <a:rPr lang="it-IT" sz="2000" dirty="0">
                          <a:solidFill>
                            <a:srgbClr val="FFFF00"/>
                          </a:solidFill>
                          <a:effectLst/>
                        </a:rPr>
                        <a:t>Regola di regata</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it-IT" sz="2000" dirty="0">
                          <a:solidFill>
                            <a:srgbClr val="FFFF00"/>
                          </a:solidFill>
                          <a:effectLst/>
                        </a:rPr>
                        <a:t>Regola 86</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4069094818"/>
                  </a:ext>
                </a:extLst>
              </a:tr>
              <a:tr h="0">
                <a:tc>
                  <a:txBody>
                    <a:bodyPr/>
                    <a:lstStyle/>
                    <a:p>
                      <a:pPr algn="just">
                        <a:spcBef>
                          <a:spcPts val="600"/>
                        </a:spcBef>
                        <a:spcAft>
                          <a:spcPts val="0"/>
                        </a:spcAft>
                      </a:pPr>
                      <a:r>
                        <a:rPr lang="it-IT" sz="2000" dirty="0">
                          <a:solidFill>
                            <a:srgbClr val="FFFF00"/>
                          </a:solidFill>
                          <a:effectLst/>
                        </a:rPr>
                        <a:t>Regola in un codice World </a:t>
                      </a:r>
                      <a:r>
                        <a:rPr lang="it-IT" sz="2000" dirty="0" err="1">
                          <a:solidFill>
                            <a:srgbClr val="FFFF00"/>
                          </a:solidFill>
                          <a:effectLst/>
                        </a:rPr>
                        <a:t>Sailing</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it-IT" sz="2000" dirty="0">
                          <a:solidFill>
                            <a:srgbClr val="FFFF00"/>
                          </a:solidFill>
                          <a:effectLst/>
                        </a:rPr>
                        <a:t>Una regola nel codice</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2284844137"/>
                  </a:ext>
                </a:extLst>
              </a:tr>
              <a:tr h="0">
                <a:tc>
                  <a:txBody>
                    <a:bodyPr/>
                    <a:lstStyle/>
                    <a:p>
                      <a:pPr algn="just">
                        <a:spcBef>
                          <a:spcPts val="600"/>
                        </a:spcBef>
                        <a:spcAft>
                          <a:spcPts val="0"/>
                        </a:spcAft>
                      </a:pPr>
                      <a:r>
                        <a:rPr lang="it-IT" sz="2000" dirty="0">
                          <a:solidFill>
                            <a:srgbClr val="FFFF00"/>
                          </a:solidFill>
                          <a:effectLst/>
                        </a:rPr>
                        <a:t>Prescrizione dell’autorità nazionale</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it-IT" sz="2000" dirty="0">
                          <a:solidFill>
                            <a:srgbClr val="FFFF00"/>
                          </a:solidFill>
                          <a:effectLst/>
                        </a:rPr>
                        <a:t>Regola 88.2</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238565112"/>
                  </a:ext>
                </a:extLst>
              </a:tr>
              <a:tr h="0">
                <a:tc>
                  <a:txBody>
                    <a:bodyPr/>
                    <a:lstStyle/>
                    <a:p>
                      <a:pPr algn="just">
                        <a:spcBef>
                          <a:spcPts val="600"/>
                        </a:spcBef>
                        <a:spcAft>
                          <a:spcPts val="0"/>
                        </a:spcAft>
                      </a:pPr>
                      <a:r>
                        <a:rPr lang="it-IT" sz="2000" dirty="0">
                          <a:solidFill>
                            <a:srgbClr val="FFFF00"/>
                          </a:solidFill>
                          <a:effectLst/>
                        </a:rPr>
                        <a:t>Regola di classe</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it-IT" sz="2000" dirty="0">
                          <a:solidFill>
                            <a:srgbClr val="FFFF00"/>
                          </a:solidFill>
                          <a:effectLst/>
                        </a:rPr>
                        <a:t>Regola 87</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773429935"/>
                  </a:ext>
                </a:extLst>
              </a:tr>
              <a:tr h="0">
                <a:tc>
                  <a:txBody>
                    <a:bodyPr/>
                    <a:lstStyle/>
                    <a:p>
                      <a:pPr algn="just">
                        <a:spcBef>
                          <a:spcPts val="600"/>
                        </a:spcBef>
                        <a:spcAft>
                          <a:spcPts val="0"/>
                        </a:spcAft>
                      </a:pPr>
                      <a:r>
                        <a:rPr lang="it-IT" sz="2000" dirty="0">
                          <a:solidFill>
                            <a:srgbClr val="FFFF00"/>
                          </a:solidFill>
                          <a:effectLst/>
                        </a:rPr>
                        <a:t>Regola nel bando di regata</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it-IT" sz="2000" dirty="0">
                          <a:solidFill>
                            <a:srgbClr val="FFFF00"/>
                          </a:solidFill>
                          <a:effectLst/>
                        </a:rPr>
                        <a:t>Regola 89.2(b)</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596911798"/>
                  </a:ext>
                </a:extLst>
              </a:tr>
              <a:tr h="0">
                <a:tc>
                  <a:txBody>
                    <a:bodyPr/>
                    <a:lstStyle/>
                    <a:p>
                      <a:pPr algn="just">
                        <a:spcBef>
                          <a:spcPts val="600"/>
                        </a:spcBef>
                        <a:spcAft>
                          <a:spcPts val="0"/>
                        </a:spcAft>
                      </a:pPr>
                      <a:r>
                        <a:rPr lang="it-IT" sz="2000">
                          <a:solidFill>
                            <a:srgbClr val="FFFF00"/>
                          </a:solidFill>
                          <a:effectLst/>
                        </a:rPr>
                        <a:t>Regola nelle istruzioni di regata</a:t>
                      </a:r>
                      <a:endParaRPr lang="it-IT" sz="2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it-IT" sz="2000" dirty="0">
                          <a:solidFill>
                            <a:srgbClr val="FFFF00"/>
                          </a:solidFill>
                          <a:effectLst/>
                        </a:rPr>
                        <a:t>Regola 90.2(c)</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1589119861"/>
                  </a:ext>
                </a:extLst>
              </a:tr>
              <a:tr h="0">
                <a:tc>
                  <a:txBody>
                    <a:bodyPr/>
                    <a:lstStyle/>
                    <a:p>
                      <a:pPr algn="just">
                        <a:spcBef>
                          <a:spcPts val="600"/>
                        </a:spcBef>
                        <a:spcAft>
                          <a:spcPts val="0"/>
                        </a:spcAft>
                      </a:pPr>
                      <a:r>
                        <a:rPr lang="it-IT" sz="2000">
                          <a:solidFill>
                            <a:srgbClr val="FFFF00"/>
                          </a:solidFill>
                          <a:effectLst/>
                        </a:rPr>
                        <a:t>Regola in qualsiasi altro documento che governi la manifestazione</a:t>
                      </a:r>
                      <a:endParaRPr lang="it-IT" sz="2000">
                        <a:solidFill>
                          <a:srgbClr val="FFFF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Bef>
                          <a:spcPts val="600"/>
                        </a:spcBef>
                        <a:spcAft>
                          <a:spcPts val="0"/>
                        </a:spcAft>
                      </a:pPr>
                      <a:r>
                        <a:rPr lang="it-IT" sz="2000" dirty="0">
                          <a:solidFill>
                            <a:srgbClr val="FFFF00"/>
                          </a:solidFill>
                          <a:effectLst/>
                        </a:rPr>
                        <a:t>Una regola nel documento stesso</a:t>
                      </a:r>
                      <a:endParaRPr lang="it-IT" sz="2000" dirty="0">
                        <a:solidFill>
                          <a:srgbClr val="FFFF00"/>
                        </a:solidFill>
                        <a:effectLst/>
                        <a:latin typeface="Times New Roman" panose="02020603050405020304" pitchFamily="18" charset="0"/>
                        <a:ea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xmlns="" val="3610353103"/>
                  </a:ext>
                </a:extLst>
              </a:tr>
            </a:tbl>
          </a:graphicData>
        </a:graphic>
      </p:graphicFrame>
      <p:sp>
        <p:nvSpPr>
          <p:cNvPr id="8" name="Rectangle 2"/>
          <p:cNvSpPr>
            <a:spLocks noChangeArrowheads="1"/>
          </p:cNvSpPr>
          <p:nvPr/>
        </p:nvSpPr>
        <p:spPr bwMode="auto">
          <a:xfrm>
            <a:off x="1250949" y="946286"/>
            <a:ext cx="1000014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it-IT" altLang="zh-CN" sz="240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85.2	La modifica di uno dei </a:t>
            </a:r>
            <a:r>
              <a:rPr kumimoji="0" lang="it-IT" altLang="zh-CN" sz="2400" i="0" u="none" strike="noStrike" cap="none" normalizeH="0" baseline="0" dirty="0" err="1" smtClean="0">
                <a:ln>
                  <a:noFill/>
                </a:ln>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dei</a:t>
            </a:r>
            <a:r>
              <a:rPr kumimoji="0" lang="it-IT" altLang="zh-CN" sz="2400" i="0" u="none" strike="noStrike" cap="none" normalizeH="0" baseline="0" dirty="0" smtClean="0">
                <a:ln>
                  <a:noFill/>
                </a:ln>
                <a:solidFill>
                  <a:srgbClr val="FFFF00"/>
                </a:solidFill>
                <a:effectLst>
                  <a:outerShdw blurRad="38100" dist="38100" dir="2700000" algn="tl">
                    <a:srgbClr val="000000">
                      <a:alpha val="43137"/>
                    </a:srgbClr>
                  </a:outerShdw>
                </a:effectLst>
                <a:latin typeface="Arial" panose="020B0604020202020204" pitchFamily="34" charset="0"/>
                <a:ea typeface="Times New Roman" panose="02020603050405020304" pitchFamily="18" charset="0"/>
              </a:rPr>
              <a:t> seguenti tipi di regole può essere fatta solo come evidenziato di seguito</a:t>
            </a:r>
            <a:r>
              <a:rPr kumimoji="0" lang="it-IT" altLang="zh-CN" sz="2400" b="0" i="0" u="none" strike="noStrike" cap="none" normalizeH="0" baseline="0" dirty="0" smtClean="0">
                <a:ln>
                  <a:noFill/>
                </a:ln>
                <a:solidFill>
                  <a:srgbClr val="FFFF00"/>
                </a:solidFill>
                <a:effectLst/>
                <a:latin typeface="Arial" panose="020B0604020202020204" pitchFamily="34" charset="0"/>
                <a:ea typeface="Times New Roman" panose="02020603050405020304" pitchFamily="18" charset="0"/>
              </a:rPr>
              <a:t>.</a:t>
            </a:r>
            <a:endParaRPr kumimoji="0" lang="it-IT" altLang="zh-CN" sz="2400" b="0" i="0" u="none" strike="noStrike" cap="none" normalizeH="0" baseline="0" dirty="0" smtClean="0">
              <a:ln>
                <a:noFill/>
              </a:ln>
              <a:solidFill>
                <a:srgbClr val="FFFF00"/>
              </a:solidFill>
              <a:effectLst/>
              <a:latin typeface="Arial" panose="020B0604020202020204" pitchFamily="34" charset="0"/>
            </a:endParaRPr>
          </a:p>
        </p:txBody>
      </p:sp>
    </p:spTree>
    <p:extLst>
      <p:ext uri="{BB962C8B-B14F-4D97-AF65-F5344CB8AC3E}">
        <p14:creationId xmlns:p14="http://schemas.microsoft.com/office/powerpoint/2010/main" val="161983978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500808" y="1092730"/>
            <a:ext cx="8666923" cy="4154984"/>
          </a:xfrm>
          <a:prstGeom prst="rect">
            <a:avLst/>
          </a:prstGeom>
        </p:spPr>
        <p:txBody>
          <a:bodyPr wrap="square">
            <a:spAutoFit/>
          </a:bodyPr>
          <a:lstStyle/>
          <a:p>
            <a:pPr marL="457200" indent="-457200">
              <a:buAutoNum type="arabicPlain" startAt="92"/>
            </a:pPr>
            <a:r>
              <a:rPr lang="it-IT" sz="2400" b="1" dirty="0" smtClean="0">
                <a:effectLst>
                  <a:outerShdw blurRad="38100" dist="38100" dir="2700000" algn="tl">
                    <a:srgbClr val="000000">
                      <a:alpha val="43137"/>
                    </a:srgbClr>
                  </a:outerShdw>
                </a:effectLst>
              </a:rPr>
              <a:t>COMITATO TECNICO</a:t>
            </a:r>
          </a:p>
          <a:p>
            <a:pPr marL="457200" indent="-457200">
              <a:buAutoNum type="arabicPlain" startAt="92"/>
            </a:pPr>
            <a:endParaRPr lang="it-IT" sz="2400" b="1" dirty="0">
              <a:effectLst>
                <a:outerShdw blurRad="38100" dist="38100" dir="2700000" algn="tl">
                  <a:srgbClr val="000000">
                    <a:alpha val="43137"/>
                  </a:srgbClr>
                </a:outerShdw>
              </a:effectLst>
            </a:endParaRPr>
          </a:p>
          <a:p>
            <a:pPr algn="just"/>
            <a:r>
              <a:rPr lang="it-IT" sz="2400" dirty="0">
                <a:solidFill>
                  <a:srgbClr val="FFFF00"/>
                </a:solidFill>
              </a:rPr>
              <a:t>92.1 	Un comitato tecnico </a:t>
            </a:r>
            <a:r>
              <a:rPr lang="it-IT" sz="2400" b="1" dirty="0">
                <a:solidFill>
                  <a:srgbClr val="FFFF00"/>
                </a:solidFill>
                <a:effectLst>
                  <a:outerShdw blurRad="38100" dist="38100" dir="2700000" algn="tl">
                    <a:srgbClr val="000000">
                      <a:alpha val="43137"/>
                    </a:srgbClr>
                  </a:outerShdw>
                </a:effectLst>
              </a:rPr>
              <a:t>dovrà essere un comitato di almeno un membro</a:t>
            </a:r>
            <a:r>
              <a:rPr lang="it-IT" sz="2400" dirty="0">
                <a:solidFill>
                  <a:srgbClr val="FFFF00"/>
                </a:solidFill>
              </a:rPr>
              <a:t> e nominato </a:t>
            </a:r>
            <a:r>
              <a:rPr lang="it-IT" sz="2400" dirty="0" smtClean="0">
                <a:solidFill>
                  <a:srgbClr val="FFFF00"/>
                </a:solidFill>
              </a:rPr>
              <a:t>dall’ autorità </a:t>
            </a:r>
            <a:r>
              <a:rPr lang="it-IT" sz="2400" dirty="0">
                <a:solidFill>
                  <a:srgbClr val="FFFF00"/>
                </a:solidFill>
              </a:rPr>
              <a:t>organizzatrice o dal comitato di regata o come prescritto nelle </a:t>
            </a:r>
            <a:r>
              <a:rPr lang="it-IT" sz="2400" dirty="0" err="1">
                <a:solidFill>
                  <a:srgbClr val="FFFF00"/>
                </a:solidFill>
              </a:rPr>
              <a:t>Regulations</a:t>
            </a:r>
            <a:r>
              <a:rPr lang="it-IT" sz="2400" dirty="0">
                <a:solidFill>
                  <a:srgbClr val="FFFF00"/>
                </a:solidFill>
              </a:rPr>
              <a:t> World </a:t>
            </a:r>
            <a:r>
              <a:rPr lang="it-IT" sz="2400" dirty="0" err="1" smtClean="0">
                <a:solidFill>
                  <a:srgbClr val="FFFF00"/>
                </a:solidFill>
              </a:rPr>
              <a:t>Sailing</a:t>
            </a:r>
            <a:endParaRPr lang="it-IT" sz="2400" dirty="0" smtClean="0">
              <a:solidFill>
                <a:srgbClr val="FFFF00"/>
              </a:solidFill>
            </a:endParaRPr>
          </a:p>
          <a:p>
            <a:pPr algn="just"/>
            <a:endParaRPr lang="it-IT" sz="2400" dirty="0">
              <a:solidFill>
                <a:srgbClr val="FFFF00"/>
              </a:solidFill>
            </a:endParaRPr>
          </a:p>
          <a:p>
            <a:pPr algn="just"/>
            <a:r>
              <a:rPr lang="it-IT" sz="2400" dirty="0">
                <a:solidFill>
                  <a:srgbClr val="FFFF00"/>
                </a:solidFill>
              </a:rPr>
              <a:t>92.2	Il comitato tecnico dovrà condurre ispezioni delle attrezzature e verifiche di stazza per l’evento secondo le direttive dell’autorità organizzatrice e in accordo con quanto richiesto dalle </a:t>
            </a:r>
            <a:r>
              <a:rPr lang="it-IT" sz="2400" i="1" dirty="0">
                <a:solidFill>
                  <a:srgbClr val="FFFF00"/>
                </a:solidFill>
              </a:rPr>
              <a:t>regole</a:t>
            </a:r>
            <a:r>
              <a:rPr lang="it-IT" sz="2400" dirty="0" smtClean="0">
                <a:solidFill>
                  <a:srgbClr val="FFFF00"/>
                </a:solidFill>
              </a:rPr>
              <a:t>.</a:t>
            </a:r>
            <a:endParaRPr lang="it-IT" sz="2400" dirty="0">
              <a:solidFill>
                <a:srgbClr val="FFFF00"/>
              </a:solidFill>
            </a:endParaRPr>
          </a:p>
        </p:txBody>
      </p:sp>
    </p:spTree>
    <p:extLst>
      <p:ext uri="{BB962C8B-B14F-4D97-AF65-F5344CB8AC3E}">
        <p14:creationId xmlns:p14="http://schemas.microsoft.com/office/powerpoint/2010/main" val="40910059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3048000" y="2127311"/>
            <a:ext cx="7358270" cy="707886"/>
          </a:xfrm>
          <a:prstGeom prst="rect">
            <a:avLst/>
          </a:prstGeom>
        </p:spPr>
        <p:txBody>
          <a:bodyPr wrap="square">
            <a:spAutoFit/>
          </a:bodyPr>
          <a:lstStyle/>
          <a:p>
            <a:endParaRPr lang="it-IT" sz="4000" dirty="0"/>
          </a:p>
        </p:txBody>
      </p:sp>
      <p:sp>
        <p:nvSpPr>
          <p:cNvPr id="4" name="Rettangolo 3"/>
          <p:cNvSpPr/>
          <p:nvPr/>
        </p:nvSpPr>
        <p:spPr>
          <a:xfrm>
            <a:off x="2232991" y="1569148"/>
            <a:ext cx="7666383" cy="2015936"/>
          </a:xfrm>
          <a:prstGeom prst="rect">
            <a:avLst/>
          </a:prstGeom>
        </p:spPr>
        <p:txBody>
          <a:bodyPr wrap="square">
            <a:spAutoFit/>
          </a:bodyPr>
          <a:lstStyle/>
          <a:p>
            <a:pPr marL="630555" indent="-635">
              <a:spcAft>
                <a:spcPts val="0"/>
              </a:spcAft>
            </a:pPr>
            <a:r>
              <a:rPr lang="x-none" sz="4000" dirty="0">
                <a:solidFill>
                  <a:schemeClr val="accent1">
                    <a:lumMod val="60000"/>
                    <a:lumOff val="4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APPENDICE  M</a:t>
            </a:r>
            <a:endParaRPr lang="it-IT" sz="4000" dirty="0">
              <a:solidFill>
                <a:schemeClr val="accent1">
                  <a:lumMod val="60000"/>
                  <a:lumOff val="4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marL="630555">
              <a:spcBef>
                <a:spcPts val="600"/>
              </a:spcBef>
              <a:spcAft>
                <a:spcPts val="0"/>
              </a:spcAft>
            </a:pPr>
            <a:r>
              <a:rPr lang="it-IT" sz="4000" dirty="0">
                <a:solidFill>
                  <a:schemeClr val="accent1">
                    <a:lumMod val="60000"/>
                    <a:lumOff val="40000"/>
                  </a:schemeClr>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RACCOMANDAZIONI AI COMITATI DELLE PROTESTE</a:t>
            </a:r>
          </a:p>
        </p:txBody>
      </p:sp>
    </p:spTree>
    <p:extLst>
      <p:ext uri="{BB962C8B-B14F-4D97-AF65-F5344CB8AC3E}">
        <p14:creationId xmlns:p14="http://schemas.microsoft.com/office/powerpoint/2010/main" val="41681683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113183" y="1028343"/>
            <a:ext cx="10257181" cy="5262979"/>
          </a:xfrm>
          <a:prstGeom prst="rect">
            <a:avLst/>
          </a:prstGeom>
        </p:spPr>
        <p:txBody>
          <a:bodyPr wrap="square">
            <a:spAutoFit/>
          </a:bodyPr>
          <a:lstStyle/>
          <a:p>
            <a:pPr algn="just"/>
            <a:r>
              <a:rPr lang="it-IT" sz="2400" b="1" dirty="0">
                <a:solidFill>
                  <a:srgbClr val="FFFF00"/>
                </a:solidFill>
                <a:effectLst>
                  <a:outerShdw blurRad="38100" dist="38100" dir="2700000" algn="tl">
                    <a:srgbClr val="000000">
                      <a:alpha val="43137"/>
                    </a:srgbClr>
                  </a:outerShdw>
                </a:effectLst>
              </a:rPr>
              <a:t>M2.3	Valutare l’esistenza di conflitto d’interessi</a:t>
            </a:r>
          </a:p>
          <a:p>
            <a:pPr algn="just"/>
            <a:r>
              <a:rPr lang="it-IT" sz="2400" dirty="0">
                <a:solidFill>
                  <a:srgbClr val="FFFF00"/>
                </a:solidFill>
              </a:rPr>
              <a:t>•	Assicurarsi che tutti i membri del comitato delle proteste dichiarino ogni possibile </a:t>
            </a:r>
            <a:r>
              <a:rPr lang="it-IT" sz="2400" i="1" dirty="0">
                <a:solidFill>
                  <a:srgbClr val="FFFF00"/>
                </a:solidFill>
              </a:rPr>
              <a:t>conflitto d’interessi</a:t>
            </a:r>
            <a:r>
              <a:rPr lang="it-IT" sz="2400" dirty="0">
                <a:solidFill>
                  <a:srgbClr val="FFFF00"/>
                </a:solidFill>
              </a:rPr>
              <a:t>. Nelle manifestazioni di maggiore rilevanza viene solitamente richiesta una dichiarazione formale scritta, fatta prima che inizi la manifestazione, conservata con le registrazioni del comitato delle proteste</a:t>
            </a:r>
            <a:r>
              <a:rPr lang="it-IT" sz="2400" dirty="0" smtClean="0">
                <a:solidFill>
                  <a:srgbClr val="FFFF00"/>
                </a:solidFill>
              </a:rPr>
              <a:t>.</a:t>
            </a:r>
          </a:p>
          <a:p>
            <a:pPr algn="just"/>
            <a:endParaRPr lang="it-IT" sz="2400" dirty="0">
              <a:solidFill>
                <a:srgbClr val="FFFF00"/>
              </a:solidFill>
            </a:endParaRPr>
          </a:p>
          <a:p>
            <a:pPr algn="just"/>
            <a:r>
              <a:rPr lang="it-IT" sz="2400" dirty="0">
                <a:solidFill>
                  <a:srgbClr val="FFFF00"/>
                </a:solidFill>
              </a:rPr>
              <a:t>•	All’inizio di ogni udienza, assicurarsi che tutte le parti siano consapevoli dell’esistenza di qualsiasi </a:t>
            </a:r>
            <a:r>
              <a:rPr lang="it-IT" sz="2400" i="1" dirty="0">
                <a:solidFill>
                  <a:srgbClr val="FFFF00"/>
                </a:solidFill>
              </a:rPr>
              <a:t>conflitto d’interessi </a:t>
            </a:r>
            <a:r>
              <a:rPr lang="it-IT" sz="2400" dirty="0">
                <a:solidFill>
                  <a:srgbClr val="FFFF00"/>
                </a:solidFill>
              </a:rPr>
              <a:t>dei membri del comitato delle proteste. Richiedere alle </a:t>
            </a:r>
            <a:r>
              <a:rPr lang="it-IT" sz="2400" i="1" dirty="0">
                <a:solidFill>
                  <a:srgbClr val="FFFF00"/>
                </a:solidFill>
              </a:rPr>
              <a:t>parti</a:t>
            </a:r>
            <a:r>
              <a:rPr lang="it-IT" sz="2400" dirty="0">
                <a:solidFill>
                  <a:srgbClr val="FFFF00"/>
                </a:solidFill>
              </a:rPr>
              <a:t> se accettano i membri, Se una parte non muove obiezioni appena possibile dopo che è stato dichiarato un conflitto d’interessi, il comitato delle proteste può considerare ciò come l’autorizzazione a procedere e questo dovrebbe essere registrato</a:t>
            </a:r>
            <a:r>
              <a:rPr lang="it-IT" dirty="0"/>
              <a:t>. </a:t>
            </a:r>
          </a:p>
        </p:txBody>
      </p:sp>
    </p:spTree>
    <p:extLst>
      <p:ext uri="{BB962C8B-B14F-4D97-AF65-F5344CB8AC3E}">
        <p14:creationId xmlns:p14="http://schemas.microsoft.com/office/powerpoint/2010/main" val="7296620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272209" y="335846"/>
            <a:ext cx="10366513" cy="6647974"/>
          </a:xfrm>
          <a:prstGeom prst="rect">
            <a:avLst/>
          </a:prstGeom>
        </p:spPr>
        <p:txBody>
          <a:bodyPr wrap="square">
            <a:spAutoFit/>
          </a:bodyPr>
          <a:lstStyle/>
          <a:p>
            <a:pPr algn="just"/>
            <a:r>
              <a:rPr lang="it-IT" dirty="0"/>
              <a:t>•</a:t>
            </a:r>
            <a:r>
              <a:rPr lang="it-IT" dirty="0">
                <a:solidFill>
                  <a:srgbClr val="FFFF00"/>
                </a:solidFill>
              </a:rPr>
              <a:t>	</a:t>
            </a:r>
            <a:r>
              <a:rPr lang="it-IT" sz="2400" dirty="0">
                <a:solidFill>
                  <a:srgbClr val="FFFF00"/>
                </a:solidFill>
              </a:rPr>
              <a:t>Se una </a:t>
            </a:r>
            <a:r>
              <a:rPr lang="it-IT" sz="2400" i="1" dirty="0">
                <a:solidFill>
                  <a:srgbClr val="FFFF00"/>
                </a:solidFill>
              </a:rPr>
              <a:t>parte</a:t>
            </a:r>
            <a:r>
              <a:rPr lang="it-IT" sz="2400" dirty="0">
                <a:solidFill>
                  <a:srgbClr val="FFFF00"/>
                </a:solidFill>
              </a:rPr>
              <a:t> muove obiezioni nei confronti di un membro, i membri rimanenti del comitato delle proteste devono verificare se il </a:t>
            </a:r>
            <a:r>
              <a:rPr lang="it-IT" sz="2400" i="1" dirty="0">
                <a:solidFill>
                  <a:srgbClr val="FFFF00"/>
                </a:solidFill>
              </a:rPr>
              <a:t>conflitto d’interessi </a:t>
            </a:r>
            <a:r>
              <a:rPr lang="it-IT" sz="2400" dirty="0">
                <a:solidFill>
                  <a:srgbClr val="FFFF00"/>
                </a:solidFill>
              </a:rPr>
              <a:t>è significativo. La valutazione dovrà tener conto del livello della manifestazione, del livello del conflitto e la percezione di imparzialità. Può essere accettabile bilanciare i conflitti fra i membri del comitato delle proteste. Una guida si può trovare nel sito web di World </a:t>
            </a:r>
            <a:r>
              <a:rPr lang="it-IT" sz="2400" dirty="0" err="1">
                <a:solidFill>
                  <a:srgbClr val="FFFF00"/>
                </a:solidFill>
              </a:rPr>
              <a:t>Sailing</a:t>
            </a:r>
            <a:r>
              <a:rPr lang="it-IT" sz="2400" dirty="0">
                <a:solidFill>
                  <a:srgbClr val="FFFF00"/>
                </a:solidFill>
              </a:rPr>
              <a:t>. Registrare la decisione e le motivazioni che hanno condotto alla decisione.</a:t>
            </a:r>
          </a:p>
          <a:p>
            <a:pPr algn="just"/>
            <a:r>
              <a:rPr lang="it-IT" sz="2400" dirty="0">
                <a:solidFill>
                  <a:srgbClr val="FFFF00"/>
                </a:solidFill>
              </a:rPr>
              <a:t>•	Nel caso di dubbio può essere preferibile procedere con un ridotto comitato delle proteste. Con l’eccezione di udienze riguardanti la regola 69, non è richiesto un numero minimo di membri del comitato delle proteste.</a:t>
            </a:r>
          </a:p>
          <a:p>
            <a:pPr algn="just"/>
            <a:r>
              <a:rPr lang="it-IT" sz="2400" dirty="0">
                <a:solidFill>
                  <a:srgbClr val="FFFF00"/>
                </a:solidFill>
              </a:rPr>
              <a:t>•	Quando viene presentata una richiesta di riparazione in base alla regola 62.1(a) e questa è basata su un’azione impropria o omissione di un organo diverso dal comitato delle proteste, un membro di quell’organo non dovrebbe essere membro del comitato delle proteste.</a:t>
            </a:r>
          </a:p>
          <a:p>
            <a:endParaRPr lang="it-IT" dirty="0"/>
          </a:p>
        </p:txBody>
      </p:sp>
    </p:spTree>
    <p:extLst>
      <p:ext uri="{BB962C8B-B14F-4D97-AF65-F5344CB8AC3E}">
        <p14:creationId xmlns:p14="http://schemas.microsoft.com/office/powerpoint/2010/main" val="58744631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2146852" y="484621"/>
            <a:ext cx="9591261" cy="461665"/>
          </a:xfrm>
          <a:prstGeom prst="rect">
            <a:avLst/>
          </a:prstGeom>
        </p:spPr>
        <p:txBody>
          <a:bodyPr wrap="square">
            <a:spAutoFit/>
          </a:bodyPr>
          <a:lstStyle/>
          <a:p>
            <a:pPr algn="ctr"/>
            <a:r>
              <a:rPr lang="it-IT" sz="2400" b="1" dirty="0">
                <a:effectLst>
                  <a:outerShdw blurRad="38100" dist="38100" dir="2700000" algn="tl">
                    <a:srgbClr val="000000">
                      <a:alpha val="43137"/>
                    </a:srgbClr>
                  </a:outerShdw>
                </a:effectLst>
              </a:rPr>
              <a:t>M5	</a:t>
            </a:r>
            <a:r>
              <a:rPr lang="it-IT" sz="2400" b="1" dirty="0" smtClean="0">
                <a:effectLst>
                  <a:outerShdw blurRad="38100" dist="38100" dir="2700000" algn="tl">
                    <a:srgbClr val="000000">
                      <a:alpha val="43137"/>
                    </a:srgbClr>
                  </a:outerShdw>
                </a:effectLst>
              </a:rPr>
              <a:t>  COMPORTAMENTO </a:t>
            </a:r>
            <a:r>
              <a:rPr lang="it-IT" sz="2400" b="1" dirty="0">
                <a:effectLst>
                  <a:outerShdw blurRad="38100" dist="38100" dir="2700000" algn="tl">
                    <a:srgbClr val="000000">
                      <a:alpha val="43137"/>
                    </a:srgbClr>
                  </a:outerShdw>
                </a:effectLst>
              </a:rPr>
              <a:t>GRAMENTE SCONVENIENTE (reg. 69)</a:t>
            </a:r>
          </a:p>
        </p:txBody>
      </p:sp>
      <p:sp>
        <p:nvSpPr>
          <p:cNvPr id="4" name="Rettangolo 3"/>
          <p:cNvSpPr/>
          <p:nvPr/>
        </p:nvSpPr>
        <p:spPr>
          <a:xfrm>
            <a:off x="1156986" y="1212000"/>
            <a:ext cx="10316817" cy="2677656"/>
          </a:xfrm>
          <a:prstGeom prst="rect">
            <a:avLst/>
          </a:prstGeom>
        </p:spPr>
        <p:txBody>
          <a:bodyPr wrap="square">
            <a:spAutoFit/>
          </a:bodyPr>
          <a:lstStyle/>
          <a:p>
            <a:pPr algn="just"/>
            <a:r>
              <a:rPr lang="it-IT" sz="2400" b="1" dirty="0"/>
              <a:t>M5.1</a:t>
            </a:r>
            <a:r>
              <a:rPr lang="it-IT" sz="2400" dirty="0"/>
              <a:t>	Un’azione in base a questa regola non è una protesta, ma il comitato delle proteste consegna per iscritto al concorrente le sue accuse prima dell’udienza. </a:t>
            </a:r>
            <a:r>
              <a:rPr lang="it-IT" sz="2400" dirty="0">
                <a:solidFill>
                  <a:srgbClr val="FFFF00"/>
                </a:solidFill>
              </a:rPr>
              <a:t>L’udienza viene condotta in accordo con regole simili a quelle che governano un’udienza per una protesta ma il comitato delle proteste deve comprendere almeno tre membri (regola 69.2(b))</a:t>
            </a:r>
            <a:r>
              <a:rPr lang="it-IT" sz="2400" dirty="0"/>
              <a:t>. Usare la massima cura per salvaguardare i diritti del concorrente</a:t>
            </a:r>
          </a:p>
        </p:txBody>
      </p:sp>
    </p:spTree>
    <p:extLst>
      <p:ext uri="{BB962C8B-B14F-4D97-AF65-F5344CB8AC3E}">
        <p14:creationId xmlns:p14="http://schemas.microsoft.com/office/powerpoint/2010/main" val="18813782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616226" y="1083439"/>
            <a:ext cx="10704444" cy="3416320"/>
          </a:xfrm>
          <a:prstGeom prst="rect">
            <a:avLst/>
          </a:prstGeom>
        </p:spPr>
        <p:txBody>
          <a:bodyPr wrap="square">
            <a:spAutoFit/>
          </a:bodyPr>
          <a:lstStyle/>
          <a:p>
            <a:pPr algn="just"/>
            <a:r>
              <a:rPr lang="it-IT" sz="2400" b="1" dirty="0">
                <a:solidFill>
                  <a:srgbClr val="FFFF00"/>
                </a:solidFill>
              </a:rPr>
              <a:t>M5.3</a:t>
            </a:r>
            <a:r>
              <a:rPr lang="it-IT" sz="2400" dirty="0">
                <a:solidFill>
                  <a:srgbClr val="FFFF00"/>
                </a:solidFill>
              </a:rPr>
              <a:t>	Tranne che nel caso in cui World </a:t>
            </a:r>
            <a:r>
              <a:rPr lang="it-IT" sz="2400" dirty="0" err="1">
                <a:solidFill>
                  <a:srgbClr val="FFFF00"/>
                </a:solidFill>
              </a:rPr>
              <a:t>Sailing</a:t>
            </a:r>
            <a:r>
              <a:rPr lang="it-IT" sz="2400" dirty="0">
                <a:solidFill>
                  <a:srgbClr val="FFFF00"/>
                </a:solidFill>
              </a:rPr>
              <a:t> abbia nominato una persona per il ruolo, il comitato delle proteste può nominare una persona che presenti l’accusa. Questa persona potrebbe essere un ufficiale di regata, la persona che muove l’accusa o un’altra persona appropriata. Qualora non dovesse essere disponibile una persona che rappresenti una ragionevole alternativa, una persona nominata come membro del comitato delle proteste può esporre l’accusa</a:t>
            </a:r>
            <a:r>
              <a:rPr lang="it-IT" sz="2400" dirty="0" smtClean="0">
                <a:solidFill>
                  <a:srgbClr val="FFFF00"/>
                </a:solidFill>
              </a:rPr>
              <a:t>.</a:t>
            </a:r>
          </a:p>
          <a:p>
            <a:pPr algn="just"/>
            <a:endParaRPr lang="it-IT" sz="2400" dirty="0">
              <a:solidFill>
                <a:srgbClr val="FFFF00"/>
              </a:solidFill>
            </a:endParaRPr>
          </a:p>
          <a:p>
            <a:pPr algn="just"/>
            <a:endParaRPr lang="it-IT" sz="2400" dirty="0">
              <a:solidFill>
                <a:srgbClr val="FFFF00"/>
              </a:solidFill>
            </a:endParaRPr>
          </a:p>
        </p:txBody>
      </p:sp>
    </p:spTree>
    <p:extLst>
      <p:ext uri="{BB962C8B-B14F-4D97-AF65-F5344CB8AC3E}">
        <p14:creationId xmlns:p14="http://schemas.microsoft.com/office/powerpoint/2010/main" val="32015515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ettangolo 9"/>
          <p:cNvSpPr/>
          <p:nvPr/>
        </p:nvSpPr>
        <p:spPr>
          <a:xfrm>
            <a:off x="1441174" y="641367"/>
            <a:ext cx="10873409" cy="6001643"/>
          </a:xfrm>
          <a:prstGeom prst="rect">
            <a:avLst/>
          </a:prstGeom>
        </p:spPr>
        <p:txBody>
          <a:bodyPr wrap="square">
            <a:spAutoFit/>
          </a:bodyPr>
          <a:lstStyle/>
          <a:p>
            <a:r>
              <a:rPr lang="it-IT" sz="2400" b="1" i="1" dirty="0">
                <a:solidFill>
                  <a:srgbClr val="FFFF00"/>
                </a:solidFill>
                <a:effectLst>
                  <a:outerShdw blurRad="38100" dist="38100" dir="2700000" algn="tl">
                    <a:srgbClr val="000000">
                      <a:alpha val="43137"/>
                    </a:srgbClr>
                  </a:outerShdw>
                </a:effectLst>
              </a:rPr>
              <a:t>Parte</a:t>
            </a:r>
            <a:r>
              <a:rPr lang="it-IT" sz="2400" dirty="0"/>
              <a:t>   Per </a:t>
            </a:r>
            <a:r>
              <a:rPr lang="it-IT" sz="2400" i="1" dirty="0"/>
              <a:t>parte</a:t>
            </a:r>
            <a:r>
              <a:rPr lang="it-IT" sz="2400" dirty="0"/>
              <a:t> di una udienza si intende</a:t>
            </a:r>
            <a:r>
              <a:rPr lang="it-IT" sz="2400" dirty="0" smtClean="0"/>
              <a:t>:</a:t>
            </a:r>
          </a:p>
          <a:p>
            <a:endParaRPr lang="it-IT" sz="2400" dirty="0"/>
          </a:p>
          <a:p>
            <a:pPr marL="457200" indent="-457200">
              <a:buAutoNum type="alphaLcParenBoth"/>
            </a:pPr>
            <a:r>
              <a:rPr lang="it-IT" sz="2400" dirty="0" smtClean="0"/>
              <a:t>nell’udienza </a:t>
            </a:r>
            <a:r>
              <a:rPr lang="it-IT" sz="2400" dirty="0"/>
              <a:t>di una protesta: un protestante ed un protestato</a:t>
            </a:r>
            <a:r>
              <a:rPr lang="it-IT" sz="2400" dirty="0" smtClean="0"/>
              <a:t>;</a:t>
            </a:r>
            <a:endParaRPr lang="it-IT" sz="2400" dirty="0"/>
          </a:p>
          <a:p>
            <a:r>
              <a:rPr lang="it-IT" sz="2400" dirty="0"/>
              <a:t>(b)	in una richiesta di riparazione: una barca che chiede riparazione o per la quale viene richiesta riparazione, un comitato di regata che agisce in base alla regola 60.2(b), </a:t>
            </a:r>
            <a:r>
              <a:rPr lang="it-IT" sz="2400" dirty="0">
                <a:solidFill>
                  <a:srgbClr val="FFFF00"/>
                </a:solidFill>
              </a:rPr>
              <a:t>un comitato tecnico che agisce in base alla regola 60.4 (b);</a:t>
            </a:r>
          </a:p>
          <a:p>
            <a:r>
              <a:rPr lang="it-IT" sz="2400" dirty="0"/>
              <a:t>(c)	in una richiesta di riparazione in base alla regola 62.1(a): l’organo</a:t>
            </a:r>
            <a:r>
              <a:rPr lang="it-IT" sz="2400" dirty="0">
                <a:solidFill>
                  <a:srgbClr val="FF0000"/>
                </a:solidFill>
              </a:rPr>
              <a:t> </a:t>
            </a:r>
            <a:r>
              <a:rPr lang="it-IT" sz="2400" dirty="0"/>
              <a:t>che si presume possa aver compiuto l’azione impropria o l’omissione;</a:t>
            </a:r>
          </a:p>
          <a:p>
            <a:r>
              <a:rPr lang="it-IT" sz="2400" dirty="0">
                <a:solidFill>
                  <a:srgbClr val="FFFF00"/>
                </a:solidFill>
              </a:rPr>
              <a:t>(d)	una persona contro la quale sia stata formulata un’asserzione di infrazione della regola 69; una persona che presenti un’asserzione di infrazione della regola 69.</a:t>
            </a:r>
          </a:p>
          <a:p>
            <a:pPr marL="457200" indent="-457200">
              <a:buAutoNum type="alphaLcParenBoth" startAt="5"/>
            </a:pPr>
            <a:r>
              <a:rPr lang="it-IT" sz="2400" dirty="0" smtClean="0">
                <a:solidFill>
                  <a:srgbClr val="FFFF00"/>
                </a:solidFill>
              </a:rPr>
              <a:t>una </a:t>
            </a:r>
            <a:r>
              <a:rPr lang="it-IT" sz="2400" dirty="0">
                <a:solidFill>
                  <a:srgbClr val="FFFF00"/>
                </a:solidFill>
              </a:rPr>
              <a:t>persona di supporto soggetta a un’udienza in base alla regola 60.3 (d</a:t>
            </a:r>
            <a:r>
              <a:rPr lang="it-IT" sz="2400" dirty="0" smtClean="0">
                <a:solidFill>
                  <a:srgbClr val="FFFF00"/>
                </a:solidFill>
              </a:rPr>
              <a:t>).</a:t>
            </a:r>
          </a:p>
          <a:p>
            <a:pPr marL="457200" indent="-457200">
              <a:buAutoNum type="alphaLcParenBoth" startAt="5"/>
            </a:pPr>
            <a:endParaRPr lang="it-IT" sz="2400" dirty="0">
              <a:solidFill>
                <a:srgbClr val="FF0000"/>
              </a:solidFill>
            </a:endParaRPr>
          </a:p>
          <a:p>
            <a:r>
              <a:rPr lang="it-IT" sz="2400" dirty="0"/>
              <a:t>Il comitato delle proteste, però, non è mai una </a:t>
            </a:r>
            <a:r>
              <a:rPr lang="it-IT" sz="2400" i="1" dirty="0"/>
              <a:t>parte</a:t>
            </a:r>
            <a:r>
              <a:rPr lang="it-IT" sz="2400" dirty="0"/>
              <a:t>.</a:t>
            </a:r>
          </a:p>
        </p:txBody>
      </p:sp>
    </p:spTree>
    <p:extLst>
      <p:ext uri="{BB962C8B-B14F-4D97-AF65-F5344CB8AC3E}">
        <p14:creationId xmlns:p14="http://schemas.microsoft.com/office/powerpoint/2010/main" val="41245864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516836" y="827016"/>
            <a:ext cx="11171582" cy="6278642"/>
          </a:xfrm>
          <a:prstGeom prst="rect">
            <a:avLst/>
          </a:prstGeom>
        </p:spPr>
        <p:txBody>
          <a:bodyPr wrap="square">
            <a:spAutoFit/>
          </a:bodyPr>
          <a:lstStyle/>
          <a:p>
            <a:pPr algn="just"/>
            <a:r>
              <a:rPr lang="it-IT" sz="2400" b="1" dirty="0"/>
              <a:t>M5.5</a:t>
            </a:r>
            <a:r>
              <a:rPr lang="it-IT" sz="2400" dirty="0"/>
              <a:t>	Benché l’azione ai sensi della regola 69 sia avviata contro un concorrente, </a:t>
            </a:r>
            <a:r>
              <a:rPr lang="it-IT" sz="2400" b="1" dirty="0">
                <a:solidFill>
                  <a:srgbClr val="FFFF00"/>
                </a:solidFill>
              </a:rPr>
              <a:t>un proprietario di barca </a:t>
            </a:r>
            <a:r>
              <a:rPr lang="it-IT" sz="2400" b="1" i="1" dirty="0">
                <a:solidFill>
                  <a:srgbClr val="FFFF00"/>
                </a:solidFill>
              </a:rPr>
              <a:t>o una persona di supporto </a:t>
            </a:r>
            <a:r>
              <a:rPr lang="it-IT" sz="2400" dirty="0"/>
              <a:t>e non contro una barca, può essere penalizzata anche una barca (regole 69.2(h)(2) e 64.4).</a:t>
            </a:r>
          </a:p>
          <a:p>
            <a:pPr algn="just"/>
            <a:r>
              <a:rPr lang="it-IT" sz="2400" b="1" dirty="0">
                <a:solidFill>
                  <a:srgbClr val="FFFF00"/>
                </a:solidFill>
              </a:rPr>
              <a:t>M5.6</a:t>
            </a:r>
            <a:r>
              <a:rPr lang="it-IT" sz="2400" dirty="0">
                <a:solidFill>
                  <a:srgbClr val="FFFF00"/>
                </a:solidFill>
              </a:rPr>
              <a:t>	Quando un comitato delle proteste conferma un’accusa di infrazione della regola 69 dovrà considerare se è opportuno fare rapporto all’autorità nazionale o a World </a:t>
            </a:r>
            <a:r>
              <a:rPr lang="it-IT" sz="2400" dirty="0" err="1">
                <a:solidFill>
                  <a:srgbClr val="FFFF00"/>
                </a:solidFill>
              </a:rPr>
              <a:t>Sailing</a:t>
            </a:r>
            <a:r>
              <a:rPr lang="it-IT" sz="2400" dirty="0">
                <a:solidFill>
                  <a:srgbClr val="FFFF00"/>
                </a:solidFill>
              </a:rPr>
              <a:t>. Una guida su quando fare rapporto si può trovare nel Case Book di World </a:t>
            </a:r>
            <a:r>
              <a:rPr lang="it-IT" sz="2400" dirty="0" err="1">
                <a:solidFill>
                  <a:srgbClr val="FFFF00"/>
                </a:solidFill>
              </a:rPr>
              <a:t>Sailing</a:t>
            </a:r>
            <a:r>
              <a:rPr lang="it-IT" sz="2400" dirty="0">
                <a:solidFill>
                  <a:srgbClr val="FFFF00"/>
                </a:solidFill>
              </a:rPr>
              <a:t>.. Quando il comitato delle proteste fa un rapporto può raccomandare se sia, o meno, il caso di avviare un’ulteriore azione.</a:t>
            </a:r>
          </a:p>
          <a:p>
            <a:pPr algn="just"/>
            <a:r>
              <a:rPr lang="it-IT" sz="2400" b="1" dirty="0">
                <a:solidFill>
                  <a:srgbClr val="FFFF00"/>
                </a:solidFill>
              </a:rPr>
              <a:t>M5.7</a:t>
            </a:r>
            <a:r>
              <a:rPr lang="it-IT" sz="2400" dirty="0">
                <a:solidFill>
                  <a:srgbClr val="FFFF00"/>
                </a:solidFill>
              </a:rPr>
              <a:t>	Tranne che nel caso in cui il diritto di appello sia stato negato in accordo con la regola 70.5, una </a:t>
            </a:r>
            <a:r>
              <a:rPr lang="it-IT" sz="2400" i="1" dirty="0">
                <a:solidFill>
                  <a:srgbClr val="FFFF00"/>
                </a:solidFill>
              </a:rPr>
              <a:t>parte</a:t>
            </a:r>
            <a:r>
              <a:rPr lang="it-IT" sz="2400" dirty="0">
                <a:solidFill>
                  <a:srgbClr val="FFFF00"/>
                </a:solidFill>
              </a:rPr>
              <a:t> di un’udienza per la regola 69 può appellare una decisione del comitato delle proteste</a:t>
            </a:r>
          </a:p>
          <a:p>
            <a:pPr algn="just"/>
            <a:r>
              <a:rPr lang="it-IT" sz="2400" b="1" dirty="0">
                <a:solidFill>
                  <a:srgbClr val="FFFF00"/>
                </a:solidFill>
              </a:rPr>
              <a:t>M5.8</a:t>
            </a:r>
            <a:r>
              <a:rPr lang="it-IT" sz="2400" dirty="0">
                <a:solidFill>
                  <a:srgbClr val="FFFF00"/>
                </a:solidFill>
              </a:rPr>
              <a:t>	Un’ulteriore guida per i comitati delle proteste riguardo il comportamento gravemente sconveniente si può trovare nel sito web di World </a:t>
            </a:r>
            <a:r>
              <a:rPr lang="it-IT" sz="2400" dirty="0" err="1">
                <a:solidFill>
                  <a:srgbClr val="FFFF00"/>
                </a:solidFill>
              </a:rPr>
              <a:t>Sailing</a:t>
            </a:r>
            <a:r>
              <a:rPr lang="it-IT" sz="2400" dirty="0">
                <a:solidFill>
                  <a:srgbClr val="FFFF00"/>
                </a:solidFill>
              </a:rPr>
              <a:t>.</a:t>
            </a:r>
          </a:p>
          <a:p>
            <a:endParaRPr lang="it-IT" dirty="0"/>
          </a:p>
        </p:txBody>
      </p:sp>
    </p:spTree>
    <p:extLst>
      <p:ext uri="{BB962C8B-B14F-4D97-AF65-F5344CB8AC3E}">
        <p14:creationId xmlns:p14="http://schemas.microsoft.com/office/powerpoint/2010/main" val="22909022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3177209" y="2072166"/>
            <a:ext cx="6096000" cy="1323439"/>
          </a:xfrm>
          <a:prstGeom prst="rect">
            <a:avLst/>
          </a:prstGeom>
        </p:spPr>
        <p:txBody>
          <a:bodyPr>
            <a:spAutoFit/>
          </a:bodyPr>
          <a:lstStyle/>
          <a:p>
            <a:r>
              <a:rPr lang="it-IT" sz="4000" b="1" dirty="0">
                <a:solidFill>
                  <a:schemeClr val="accent1">
                    <a:lumMod val="60000"/>
                    <a:lumOff val="40000"/>
                  </a:schemeClr>
                </a:solidFill>
                <a:effectLst>
                  <a:outerShdw blurRad="38100" dist="38100" dir="2700000" algn="tl">
                    <a:srgbClr val="000000">
                      <a:alpha val="43137"/>
                    </a:srgbClr>
                  </a:outerShdw>
                </a:effectLst>
              </a:rPr>
              <a:t>APPENDICE  N</a:t>
            </a:r>
          </a:p>
          <a:p>
            <a:r>
              <a:rPr lang="it-IT" sz="4000" b="1" dirty="0">
                <a:solidFill>
                  <a:schemeClr val="accent1">
                    <a:lumMod val="60000"/>
                    <a:lumOff val="40000"/>
                  </a:schemeClr>
                </a:solidFill>
                <a:effectLst>
                  <a:outerShdw blurRad="38100" dist="38100" dir="2700000" algn="tl">
                    <a:srgbClr val="000000">
                      <a:alpha val="43137"/>
                    </a:srgbClr>
                  </a:outerShdw>
                </a:effectLst>
              </a:rPr>
              <a:t>GIURIE INTERNAZIONALI</a:t>
            </a:r>
          </a:p>
        </p:txBody>
      </p:sp>
      <p:sp>
        <p:nvSpPr>
          <p:cNvPr id="4" name="CasellaDiTesto 3"/>
          <p:cNvSpPr txBox="1"/>
          <p:nvPr/>
        </p:nvSpPr>
        <p:spPr>
          <a:xfrm flipH="1">
            <a:off x="1222513" y="4094922"/>
            <a:ext cx="8199782" cy="830997"/>
          </a:xfrm>
          <a:prstGeom prst="rect">
            <a:avLst/>
          </a:prstGeom>
          <a:noFill/>
        </p:spPr>
        <p:txBody>
          <a:bodyPr wrap="square" rtlCol="0">
            <a:spAutoFit/>
          </a:bodyPr>
          <a:lstStyle/>
          <a:p>
            <a:r>
              <a:rPr lang="it-IT" sz="2400" b="1" dirty="0" smtClean="0">
                <a:solidFill>
                  <a:srgbClr val="FF0000"/>
                </a:solidFill>
                <a:effectLst>
                  <a:outerShdw blurRad="38100" dist="38100" dir="2700000" algn="tl">
                    <a:srgbClr val="000000">
                      <a:alpha val="43137"/>
                    </a:srgbClr>
                  </a:outerShdw>
                </a:effectLst>
              </a:rPr>
              <a:t>Ora il Presidente può nominare pannelli di tre membri anche se la giuria è composta da 10 membri o più </a:t>
            </a:r>
            <a:endParaRPr lang="it-IT"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556961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4132593" y="1037847"/>
            <a:ext cx="2868093" cy="1569660"/>
          </a:xfrm>
          <a:prstGeom prst="rect">
            <a:avLst/>
          </a:prstGeom>
        </p:spPr>
        <p:txBody>
          <a:bodyPr wrap="none">
            <a:spAutoFit/>
          </a:bodyPr>
          <a:lstStyle/>
          <a:p>
            <a:r>
              <a:rPr lang="it-IT" sz="2400" b="1" dirty="0">
                <a:effectLst>
                  <a:outerShdw blurRad="38100" dist="38100" dir="2700000" algn="tl">
                    <a:srgbClr val="000000">
                      <a:alpha val="43137"/>
                    </a:srgbClr>
                  </a:outerShdw>
                </a:effectLst>
              </a:rPr>
              <a:t>N3 	</a:t>
            </a:r>
            <a:r>
              <a:rPr lang="it-IT" sz="2400" b="1" dirty="0" smtClean="0">
                <a:effectLst>
                  <a:outerShdw blurRad="38100" dist="38100" dir="2700000" algn="tl">
                    <a:srgbClr val="000000">
                      <a:alpha val="43137"/>
                    </a:srgbClr>
                  </a:outerShdw>
                </a:effectLst>
              </a:rPr>
              <a:t>PROCEDURE</a:t>
            </a:r>
          </a:p>
          <a:p>
            <a:endParaRPr lang="it-IT" sz="2400" b="1" dirty="0">
              <a:effectLst>
                <a:outerShdw blurRad="38100" dist="38100" dir="2700000" algn="tl">
                  <a:srgbClr val="000000">
                    <a:alpha val="43137"/>
                  </a:srgbClr>
                </a:outerShdw>
              </a:effectLst>
            </a:endParaRPr>
          </a:p>
          <a:p>
            <a:endParaRPr lang="it-IT" sz="2400" b="1" dirty="0" smtClean="0">
              <a:effectLst>
                <a:outerShdw blurRad="38100" dist="38100" dir="2700000" algn="tl">
                  <a:srgbClr val="000000">
                    <a:alpha val="43137"/>
                  </a:srgbClr>
                </a:outerShdw>
              </a:effectLst>
            </a:endParaRPr>
          </a:p>
          <a:p>
            <a:endParaRPr lang="it-IT" sz="2400" b="1" dirty="0">
              <a:effectLst>
                <a:outerShdw blurRad="38100" dist="38100" dir="2700000" algn="tl">
                  <a:srgbClr val="000000">
                    <a:alpha val="43137"/>
                  </a:srgbClr>
                </a:outerShdw>
              </a:effectLst>
            </a:endParaRPr>
          </a:p>
        </p:txBody>
      </p:sp>
      <p:sp>
        <p:nvSpPr>
          <p:cNvPr id="5" name="Rettangolo 4"/>
          <p:cNvSpPr/>
          <p:nvPr/>
        </p:nvSpPr>
        <p:spPr>
          <a:xfrm>
            <a:off x="695739" y="1582341"/>
            <a:ext cx="10962861" cy="3785652"/>
          </a:xfrm>
          <a:prstGeom prst="rect">
            <a:avLst/>
          </a:prstGeom>
        </p:spPr>
        <p:txBody>
          <a:bodyPr wrap="square">
            <a:spAutoFit/>
          </a:bodyPr>
          <a:lstStyle/>
          <a:p>
            <a:pPr algn="just"/>
            <a:r>
              <a:rPr lang="it-IT" sz="2400" b="1" dirty="0"/>
              <a:t>N3.2 </a:t>
            </a:r>
            <a:r>
              <a:rPr lang="it-IT" sz="2400" dirty="0"/>
              <a:t>	</a:t>
            </a:r>
            <a:r>
              <a:rPr lang="it-IT" sz="2400" dirty="0">
                <a:solidFill>
                  <a:srgbClr val="FFFF00"/>
                </a:solidFill>
              </a:rPr>
              <a:t>I suoi membri non dovranno essere considerati come aventi un significativo </a:t>
            </a:r>
            <a:r>
              <a:rPr lang="it-IT" sz="2400" i="1" dirty="0">
                <a:solidFill>
                  <a:srgbClr val="FFFF00"/>
                </a:solidFill>
              </a:rPr>
              <a:t>conflitto d’interessi </a:t>
            </a:r>
            <a:r>
              <a:rPr lang="it-IT" sz="2400" dirty="0">
                <a:solidFill>
                  <a:srgbClr val="FFFF00"/>
                </a:solidFill>
              </a:rPr>
              <a:t>(vedere la regola 63.4) a motivo della loro nazionalità, appartenenza a un circolo o ragioni simili. Quando in caso contrario si consideri un significativo </a:t>
            </a:r>
            <a:r>
              <a:rPr lang="it-IT" sz="2400" i="1" dirty="0">
                <a:solidFill>
                  <a:srgbClr val="FFFF00"/>
                </a:solidFill>
              </a:rPr>
              <a:t>conflitto d’interessi </a:t>
            </a:r>
            <a:r>
              <a:rPr lang="it-IT" sz="2400" dirty="0">
                <a:solidFill>
                  <a:srgbClr val="FFFF00"/>
                </a:solidFill>
              </a:rPr>
              <a:t>come richiesto dalla regola 63.4, </a:t>
            </a:r>
            <a:r>
              <a:rPr lang="it-IT" sz="2400" b="1" dirty="0">
                <a:solidFill>
                  <a:srgbClr val="FFFF00"/>
                </a:solidFill>
                <a:effectLst>
                  <a:outerShdw blurRad="38100" dist="38100" dir="2700000" algn="tl">
                    <a:srgbClr val="000000">
                      <a:alpha val="43137"/>
                    </a:srgbClr>
                  </a:outerShdw>
                </a:effectLst>
              </a:rPr>
              <a:t>deve essere dato un peso considerevole al fatto che le decisioni di una giuria internazionale non possono essere appellate e questo può influenzare la percezione di imparzialità ed abbassare il livello di conflitto da considerare significativo</a:t>
            </a:r>
            <a:r>
              <a:rPr lang="it-IT" sz="2400" dirty="0">
                <a:solidFill>
                  <a:srgbClr val="FFFF00"/>
                </a:solidFill>
              </a:rPr>
              <a:t>. In caso di dubbio l’udienza dovrebbe proseguire come consentito dalla regola N1.6.</a:t>
            </a:r>
          </a:p>
        </p:txBody>
      </p:sp>
    </p:spTree>
    <p:extLst>
      <p:ext uri="{BB962C8B-B14F-4D97-AF65-F5344CB8AC3E}">
        <p14:creationId xmlns:p14="http://schemas.microsoft.com/office/powerpoint/2010/main" val="149215616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2006891" y="409573"/>
            <a:ext cx="10088218" cy="461665"/>
          </a:xfrm>
          <a:prstGeom prst="rect">
            <a:avLst/>
          </a:prstGeom>
        </p:spPr>
        <p:txBody>
          <a:bodyPr wrap="square">
            <a:spAutoFit/>
          </a:bodyPr>
          <a:lstStyle/>
          <a:p>
            <a:r>
              <a:rPr lang="it-IT" sz="2400" b="1" dirty="0">
                <a:solidFill>
                  <a:srgbClr val="FFFF00"/>
                </a:solidFill>
              </a:rPr>
              <a:t>N4	COMPORTAMENTO GRAVEMENTE SCONVENIENTE (Regola 69)</a:t>
            </a:r>
          </a:p>
        </p:txBody>
      </p:sp>
      <p:sp>
        <p:nvSpPr>
          <p:cNvPr id="4" name="Rettangolo 3"/>
          <p:cNvSpPr/>
          <p:nvPr/>
        </p:nvSpPr>
        <p:spPr>
          <a:xfrm>
            <a:off x="904461" y="1197683"/>
            <a:ext cx="10684565" cy="4893647"/>
          </a:xfrm>
          <a:prstGeom prst="rect">
            <a:avLst/>
          </a:prstGeom>
        </p:spPr>
        <p:txBody>
          <a:bodyPr wrap="square">
            <a:spAutoFit/>
          </a:bodyPr>
          <a:lstStyle/>
          <a:p>
            <a:pPr algn="just"/>
            <a:r>
              <a:rPr lang="it-IT" sz="2400" b="1" dirty="0">
                <a:solidFill>
                  <a:srgbClr val="FFFF00"/>
                </a:solidFill>
              </a:rPr>
              <a:t>N4.1</a:t>
            </a:r>
            <a:r>
              <a:rPr lang="it-IT" sz="2400" dirty="0">
                <a:solidFill>
                  <a:srgbClr val="FFFF00"/>
                </a:solidFill>
              </a:rPr>
              <a:t>	La </a:t>
            </a:r>
            <a:r>
              <a:rPr lang="it-IT" sz="2400" dirty="0" err="1">
                <a:solidFill>
                  <a:srgbClr val="FFFF00"/>
                </a:solidFill>
              </a:rPr>
              <a:t>Regulation</a:t>
            </a:r>
            <a:r>
              <a:rPr lang="it-IT" sz="2400" dirty="0">
                <a:solidFill>
                  <a:srgbClr val="FFFF00"/>
                </a:solidFill>
              </a:rPr>
              <a:t> 35 di World </a:t>
            </a:r>
            <a:r>
              <a:rPr lang="it-IT" sz="2400" dirty="0" err="1">
                <a:solidFill>
                  <a:srgbClr val="FFFF00"/>
                </a:solidFill>
              </a:rPr>
              <a:t>Sailing</a:t>
            </a:r>
            <a:r>
              <a:rPr lang="it-IT" sz="2400" dirty="0">
                <a:solidFill>
                  <a:srgbClr val="FFFF00"/>
                </a:solidFill>
              </a:rPr>
              <a:t>, Codice Disciplinare, contiene procedure che si applicano a specifiche manifestazioni internazionali relativamente alla nomina di una persona che dovrebbe condurre qualsiasi indagine. Queste procedure superano qualsiasi clausola di questa appendice</a:t>
            </a:r>
            <a:r>
              <a:rPr lang="it-IT" sz="2400" dirty="0" smtClean="0">
                <a:solidFill>
                  <a:srgbClr val="FFFF00"/>
                </a:solidFill>
              </a:rPr>
              <a:t>.</a:t>
            </a:r>
          </a:p>
          <a:p>
            <a:pPr algn="just"/>
            <a:endParaRPr lang="it-IT" sz="2400" dirty="0">
              <a:solidFill>
                <a:srgbClr val="FFFF00"/>
              </a:solidFill>
            </a:endParaRPr>
          </a:p>
          <a:p>
            <a:pPr algn="just"/>
            <a:r>
              <a:rPr lang="it-IT" sz="2400" b="1" dirty="0">
                <a:solidFill>
                  <a:srgbClr val="FFFF00"/>
                </a:solidFill>
              </a:rPr>
              <a:t>N4,2</a:t>
            </a:r>
            <a:r>
              <a:rPr lang="it-IT" sz="2400" dirty="0">
                <a:solidFill>
                  <a:srgbClr val="FFFF00"/>
                </a:solidFill>
              </a:rPr>
              <a:t>	Una persona dovrà essere responsabile di presentare al pannello che ha in carico l’udienza qualsiasi accusa di comportamento gravemente sconveniente in base alla regola 69. </a:t>
            </a:r>
            <a:r>
              <a:rPr lang="it-IT" sz="2400" b="1" dirty="0">
                <a:solidFill>
                  <a:srgbClr val="FFFF00"/>
                </a:solidFill>
              </a:rPr>
              <a:t>Questa persona non dovrà essere un membro del pannello ma può essere un membro della giuria</a:t>
            </a:r>
            <a:r>
              <a:rPr lang="it-IT" sz="2400" dirty="0">
                <a:solidFill>
                  <a:srgbClr val="FFFF00"/>
                </a:solidFill>
              </a:rPr>
              <a:t>. Questa persona dovrà fare piena divulgazione di tutto il materiale che può venire in suo possesso nel corso della sua indagine, alla persona oggetto di accuse di violazione della regola 69.</a:t>
            </a:r>
          </a:p>
        </p:txBody>
      </p:sp>
    </p:spTree>
    <p:extLst>
      <p:ext uri="{BB962C8B-B14F-4D97-AF65-F5344CB8AC3E}">
        <p14:creationId xmlns:p14="http://schemas.microsoft.com/office/powerpoint/2010/main" val="118045592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292088" y="1154310"/>
            <a:ext cx="9531626" cy="4154984"/>
          </a:xfrm>
          <a:prstGeom prst="rect">
            <a:avLst/>
          </a:prstGeom>
        </p:spPr>
        <p:txBody>
          <a:bodyPr wrap="square">
            <a:spAutoFit/>
          </a:bodyPr>
          <a:lstStyle/>
          <a:p>
            <a:pPr algn="just"/>
            <a:r>
              <a:rPr lang="it-IT" sz="2400" b="1" dirty="0">
                <a:solidFill>
                  <a:srgbClr val="FFFF00"/>
                </a:solidFill>
              </a:rPr>
              <a:t>N4.3</a:t>
            </a:r>
            <a:r>
              <a:rPr lang="it-IT" sz="2400" dirty="0">
                <a:solidFill>
                  <a:srgbClr val="FFFF00"/>
                </a:solidFill>
              </a:rPr>
              <a:t>	Prima di un’udienza il pannello che la tiene, per quanto praticamente possibile, non dovrà agire come investigatore di nessuna delle accuse fatte in base alla regola 69. Tuttavia, durante l’udienza il pannello potrà porre tutte le domande investigative ritenga necessarie</a:t>
            </a:r>
            <a:r>
              <a:rPr lang="it-IT" sz="2400" dirty="0" smtClean="0">
                <a:solidFill>
                  <a:srgbClr val="FFFF00"/>
                </a:solidFill>
              </a:rPr>
              <a:t>.</a:t>
            </a:r>
          </a:p>
          <a:p>
            <a:pPr algn="just"/>
            <a:endParaRPr lang="it-IT" sz="2400" dirty="0">
              <a:solidFill>
                <a:srgbClr val="FFFF00"/>
              </a:solidFill>
            </a:endParaRPr>
          </a:p>
          <a:p>
            <a:pPr algn="just"/>
            <a:r>
              <a:rPr lang="it-IT" sz="2400" b="1" dirty="0">
                <a:solidFill>
                  <a:srgbClr val="FFFF00"/>
                </a:solidFill>
              </a:rPr>
              <a:t>N4.4</a:t>
            </a:r>
            <a:r>
              <a:rPr lang="it-IT" sz="2400" dirty="0">
                <a:solidFill>
                  <a:srgbClr val="FFFF00"/>
                </a:solidFill>
              </a:rPr>
              <a:t>	Se il pannello decide di convocare un’udienza, tutto il materiale messo a disposizione del pannello per consentire al pannello stesso di prendere una decisione dovrà essere messo a disposizione della persona soggetta alle accuse prima che l’udienza inizi.</a:t>
            </a:r>
          </a:p>
        </p:txBody>
      </p:sp>
    </p:spTree>
    <p:extLst>
      <p:ext uri="{BB962C8B-B14F-4D97-AF65-F5344CB8AC3E}">
        <p14:creationId xmlns:p14="http://schemas.microsoft.com/office/powerpoint/2010/main" val="9378719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838739" y="2708270"/>
            <a:ext cx="9392478" cy="1323439"/>
          </a:xfrm>
          <a:prstGeom prst="rect">
            <a:avLst/>
          </a:prstGeom>
        </p:spPr>
        <p:txBody>
          <a:bodyPr wrap="square">
            <a:spAutoFit/>
          </a:bodyPr>
          <a:lstStyle/>
          <a:p>
            <a:r>
              <a:rPr lang="it-IT" sz="4000" b="1" dirty="0">
                <a:solidFill>
                  <a:schemeClr val="accent1">
                    <a:lumMod val="60000"/>
                    <a:lumOff val="40000"/>
                  </a:schemeClr>
                </a:solidFill>
                <a:effectLst>
                  <a:outerShdw blurRad="38100" dist="38100" dir="2700000" algn="tl">
                    <a:srgbClr val="000000">
                      <a:alpha val="43137"/>
                    </a:srgbClr>
                  </a:outerShdw>
                </a:effectLst>
              </a:rPr>
              <a:t>APPENDICE  P</a:t>
            </a:r>
          </a:p>
          <a:p>
            <a:r>
              <a:rPr lang="it-IT" sz="4000" b="1" dirty="0">
                <a:solidFill>
                  <a:schemeClr val="accent1">
                    <a:lumMod val="60000"/>
                    <a:lumOff val="40000"/>
                  </a:schemeClr>
                </a:solidFill>
                <a:effectLst>
                  <a:outerShdw blurRad="38100" dist="38100" dir="2700000" algn="tl">
                    <a:srgbClr val="000000">
                      <a:alpha val="43137"/>
                    </a:srgbClr>
                  </a:outerShdw>
                </a:effectLst>
              </a:rPr>
              <a:t>SPECIALI PROCEDURE PER LA REG. 42</a:t>
            </a:r>
          </a:p>
        </p:txBody>
      </p:sp>
    </p:spTree>
    <p:extLst>
      <p:ext uri="{BB962C8B-B14F-4D97-AF65-F5344CB8AC3E}">
        <p14:creationId xmlns:p14="http://schemas.microsoft.com/office/powerpoint/2010/main" val="14256226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156986" y="1102021"/>
            <a:ext cx="10406269" cy="4431983"/>
          </a:xfrm>
          <a:prstGeom prst="rect">
            <a:avLst/>
          </a:prstGeom>
        </p:spPr>
        <p:txBody>
          <a:bodyPr wrap="square">
            <a:spAutoFit/>
          </a:bodyPr>
          <a:lstStyle/>
          <a:p>
            <a:pPr algn="just"/>
            <a:r>
              <a:rPr lang="it-IT" sz="2400" b="1" dirty="0">
                <a:solidFill>
                  <a:srgbClr val="FFFF00"/>
                </a:solidFill>
              </a:rPr>
              <a:t>P1	OSSERVATORI E PROCEDURE</a:t>
            </a:r>
          </a:p>
          <a:p>
            <a:pPr algn="just"/>
            <a:r>
              <a:rPr lang="it-IT" sz="2400" b="1" dirty="0">
                <a:solidFill>
                  <a:srgbClr val="FFFF00"/>
                </a:solidFill>
              </a:rPr>
              <a:t>P1.1</a:t>
            </a:r>
            <a:r>
              <a:rPr lang="it-IT" sz="2400" dirty="0">
                <a:solidFill>
                  <a:srgbClr val="FFFF00"/>
                </a:solidFill>
              </a:rPr>
              <a:t>	Il comitato delle proteste può nominare degli osservatori, ivi inclusi membri del comitato delle proteste, per agire in accordo con la regola P1.2. </a:t>
            </a:r>
            <a:r>
              <a:rPr lang="it-IT" sz="2400" b="1" dirty="0">
                <a:solidFill>
                  <a:srgbClr val="FFFF00"/>
                </a:solidFill>
              </a:rPr>
              <a:t>Una persona che abbia un significativo conflitto d’interessi non dovrà essere nominato in qualità di osservatore</a:t>
            </a:r>
            <a:r>
              <a:rPr lang="it-IT" sz="2400" dirty="0" smtClean="0">
                <a:solidFill>
                  <a:srgbClr val="FFFF00"/>
                </a:solidFill>
              </a:rPr>
              <a:t>.</a:t>
            </a:r>
          </a:p>
          <a:p>
            <a:pPr algn="just"/>
            <a:endParaRPr lang="it-IT" sz="2400" dirty="0">
              <a:solidFill>
                <a:srgbClr val="FFFF00"/>
              </a:solidFill>
            </a:endParaRPr>
          </a:p>
          <a:p>
            <a:pPr algn="just"/>
            <a:r>
              <a:rPr lang="it-IT" sz="2400" b="1" dirty="0">
                <a:solidFill>
                  <a:srgbClr val="FFFF00"/>
                </a:solidFill>
              </a:rPr>
              <a:t>P2.4	Penalità in prossimità della linea di arrivo</a:t>
            </a:r>
          </a:p>
          <a:p>
            <a:pPr algn="just"/>
            <a:r>
              <a:rPr lang="it-IT" sz="2400" dirty="0">
                <a:solidFill>
                  <a:srgbClr val="FFFF00"/>
                </a:solidFill>
              </a:rPr>
              <a:t>Se una barca viene penalizzata in accordo con le regole P2.2 e P2.3 e non era ragionevolmente possibile per lei ritirarsi prima di arrivare, dovrà essere classificata come se si fosse prontamente ritirata.</a:t>
            </a:r>
          </a:p>
          <a:p>
            <a:pPr algn="just"/>
            <a:endParaRPr lang="it-IT" sz="2400" dirty="0">
              <a:solidFill>
                <a:srgbClr val="FFFF00"/>
              </a:solidFill>
            </a:endParaRPr>
          </a:p>
          <a:p>
            <a:endParaRPr lang="it-IT" dirty="0">
              <a:solidFill>
                <a:srgbClr val="FFFF00"/>
              </a:solidFill>
            </a:endParaRPr>
          </a:p>
        </p:txBody>
      </p:sp>
    </p:spTree>
    <p:extLst>
      <p:ext uri="{BB962C8B-B14F-4D97-AF65-F5344CB8AC3E}">
        <p14:creationId xmlns:p14="http://schemas.microsoft.com/office/powerpoint/2010/main" val="7277483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695739" y="946286"/>
            <a:ext cx="10515600" cy="4524315"/>
          </a:xfrm>
          <a:prstGeom prst="rect">
            <a:avLst/>
          </a:prstGeom>
        </p:spPr>
        <p:txBody>
          <a:bodyPr wrap="square">
            <a:spAutoFit/>
          </a:bodyPr>
          <a:lstStyle/>
          <a:p>
            <a:pPr algn="ctr"/>
            <a:r>
              <a:rPr lang="it-IT" sz="2400" b="1" dirty="0"/>
              <a:t>P5	BANDIERE “O” e “R”</a:t>
            </a:r>
          </a:p>
          <a:p>
            <a:endParaRPr lang="it-IT" sz="2400" dirty="0"/>
          </a:p>
          <a:p>
            <a:pPr algn="just"/>
            <a:r>
              <a:rPr lang="it-IT" sz="2400" b="1" dirty="0">
                <a:solidFill>
                  <a:srgbClr val="FFFF00"/>
                </a:solidFill>
              </a:rPr>
              <a:t>P5.1	Quando si applica la regola P5</a:t>
            </a:r>
          </a:p>
          <a:p>
            <a:pPr algn="just"/>
            <a:r>
              <a:rPr lang="it-IT" sz="2400" dirty="0">
                <a:solidFill>
                  <a:srgbClr val="FFFF00"/>
                </a:solidFill>
              </a:rPr>
              <a:t>La regola P5 si applica se le regole di classe permettono il pompaggio, il rollio e l’</a:t>
            </a:r>
            <a:r>
              <a:rPr lang="it-IT" sz="2400" dirty="0" err="1">
                <a:solidFill>
                  <a:srgbClr val="FFFF00"/>
                </a:solidFill>
              </a:rPr>
              <a:t>ooching</a:t>
            </a:r>
            <a:r>
              <a:rPr lang="it-IT" sz="2400" dirty="0">
                <a:solidFill>
                  <a:srgbClr val="FFFF00"/>
                </a:solidFill>
              </a:rPr>
              <a:t> quando la velocità del vento supera un limite specificato.</a:t>
            </a:r>
          </a:p>
          <a:p>
            <a:pPr algn="just"/>
            <a:endParaRPr lang="it-IT" sz="2400" b="1" dirty="0">
              <a:solidFill>
                <a:srgbClr val="FFFF00"/>
              </a:solidFill>
            </a:endParaRPr>
          </a:p>
          <a:p>
            <a:pPr algn="just"/>
            <a:r>
              <a:rPr lang="it-IT" sz="2400" b="1" dirty="0">
                <a:solidFill>
                  <a:srgbClr val="FFFF00"/>
                </a:solidFill>
              </a:rPr>
              <a:t>P5.2	Prima del segnale di </a:t>
            </a:r>
            <a:r>
              <a:rPr lang="it-IT" sz="2400" b="1" dirty="0" smtClean="0">
                <a:solidFill>
                  <a:srgbClr val="FFFF00"/>
                </a:solidFill>
              </a:rPr>
              <a:t>partenza</a:t>
            </a:r>
          </a:p>
          <a:p>
            <a:pPr algn="just"/>
            <a:endParaRPr lang="it-IT" sz="2400" b="1" dirty="0">
              <a:solidFill>
                <a:srgbClr val="FFFF00"/>
              </a:solidFill>
            </a:endParaRPr>
          </a:p>
          <a:p>
            <a:pPr algn="just"/>
            <a:r>
              <a:rPr lang="it-IT" sz="2400" dirty="0">
                <a:solidFill>
                  <a:srgbClr val="FFFF00"/>
                </a:solidFill>
              </a:rPr>
              <a:t>(a)	Il Comitato di Regata può segnalare che pompaggio, rollio e </a:t>
            </a:r>
            <a:r>
              <a:rPr lang="it-IT" sz="2400" dirty="0" err="1">
                <a:solidFill>
                  <a:srgbClr val="FFFF00"/>
                </a:solidFill>
              </a:rPr>
              <a:t>ooching</a:t>
            </a:r>
            <a:r>
              <a:rPr lang="it-IT" sz="2400" dirty="0">
                <a:solidFill>
                  <a:srgbClr val="FFFF00"/>
                </a:solidFill>
              </a:rPr>
              <a:t> sono azioni permesse, come previsto nelle regole di classe, esponendo la bandiera O prima o con il segnale di avviso</a:t>
            </a:r>
            <a:r>
              <a:rPr lang="it-IT" sz="2400" dirty="0" smtClean="0">
                <a:solidFill>
                  <a:srgbClr val="FFFF00"/>
                </a:solidFill>
              </a:rPr>
              <a:t>.</a:t>
            </a:r>
            <a:endParaRPr lang="it-IT" sz="2400" dirty="0">
              <a:solidFill>
                <a:srgbClr val="FFFF00"/>
              </a:solidFill>
            </a:endParaRPr>
          </a:p>
        </p:txBody>
      </p:sp>
    </p:spTree>
    <p:extLst>
      <p:ext uri="{BB962C8B-B14F-4D97-AF65-F5344CB8AC3E}">
        <p14:creationId xmlns:p14="http://schemas.microsoft.com/office/powerpoint/2010/main" val="45240054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043609" y="1443841"/>
            <a:ext cx="10197548" cy="4431983"/>
          </a:xfrm>
          <a:prstGeom prst="rect">
            <a:avLst/>
          </a:prstGeom>
        </p:spPr>
        <p:txBody>
          <a:bodyPr wrap="square">
            <a:spAutoFit/>
          </a:bodyPr>
          <a:lstStyle/>
          <a:p>
            <a:pPr algn="just"/>
            <a:r>
              <a:rPr lang="it-IT" sz="2400" dirty="0" smtClean="0">
                <a:solidFill>
                  <a:srgbClr val="FFFF00"/>
                </a:solidFill>
              </a:rPr>
              <a:t>(b)	Se </a:t>
            </a:r>
            <a:r>
              <a:rPr lang="it-IT" sz="2400" dirty="0">
                <a:solidFill>
                  <a:srgbClr val="FFFF00"/>
                </a:solidFill>
              </a:rPr>
              <a:t>la velocità del vento scende sotto il limite specificato dopo che la bandiera O </a:t>
            </a:r>
            <a:r>
              <a:rPr lang="it-IT" sz="2400" dirty="0" err="1">
                <a:solidFill>
                  <a:srgbClr val="FFFF00"/>
                </a:solidFill>
              </a:rPr>
              <a:t>é</a:t>
            </a:r>
            <a:r>
              <a:rPr lang="it-IT" sz="2400" dirty="0">
                <a:solidFill>
                  <a:srgbClr val="FFFF00"/>
                </a:solidFill>
              </a:rPr>
              <a:t> stata esposta, il Comitato di Regata può differire la prova. Successivamente, prima o contemporaneamente all’esposizione di un nuovo segnale di avviso, il comitato di regata dovrà esporre sia la bandiera R, per segnalare che la regola 42 come modificata dalle regole di classe si applica, o esporre la bandiera O, come previsto dalla regola P5.2(a</a:t>
            </a:r>
            <a:r>
              <a:rPr lang="it-IT" sz="2400" dirty="0" smtClean="0">
                <a:solidFill>
                  <a:srgbClr val="FFFF00"/>
                </a:solidFill>
              </a:rPr>
              <a:t>).</a:t>
            </a:r>
          </a:p>
          <a:p>
            <a:pPr algn="just"/>
            <a:endParaRPr lang="it-IT" sz="2400" dirty="0">
              <a:solidFill>
                <a:srgbClr val="FFFF00"/>
              </a:solidFill>
            </a:endParaRPr>
          </a:p>
          <a:p>
            <a:pPr algn="just"/>
            <a:r>
              <a:rPr lang="it-IT" sz="2400" dirty="0">
                <a:solidFill>
                  <a:srgbClr val="FFFF00"/>
                </a:solidFill>
              </a:rPr>
              <a:t>(c)	Se la bandiera O </a:t>
            </a:r>
            <a:r>
              <a:rPr lang="it-IT" sz="2400" dirty="0" err="1">
                <a:solidFill>
                  <a:srgbClr val="FFFF00"/>
                </a:solidFill>
              </a:rPr>
              <a:t>o</a:t>
            </a:r>
            <a:r>
              <a:rPr lang="it-IT" sz="2400" dirty="0">
                <a:solidFill>
                  <a:srgbClr val="FFFF00"/>
                </a:solidFill>
              </a:rPr>
              <a:t> la bandiera R vengono esposte prima o contemporaneamente al segnale di avviso, dovranno rimanere esposte fino al segnale di partenza</a:t>
            </a:r>
          </a:p>
          <a:p>
            <a:endParaRPr lang="it-IT" dirty="0"/>
          </a:p>
        </p:txBody>
      </p:sp>
    </p:spTree>
    <p:extLst>
      <p:ext uri="{BB962C8B-B14F-4D97-AF65-F5344CB8AC3E}">
        <p14:creationId xmlns:p14="http://schemas.microsoft.com/office/powerpoint/2010/main" val="343702404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785191" y="946286"/>
            <a:ext cx="10754140" cy="5262979"/>
          </a:xfrm>
          <a:prstGeom prst="rect">
            <a:avLst/>
          </a:prstGeom>
        </p:spPr>
        <p:txBody>
          <a:bodyPr wrap="square">
            <a:spAutoFit/>
          </a:bodyPr>
          <a:lstStyle/>
          <a:p>
            <a:pPr algn="just"/>
            <a:r>
              <a:rPr lang="it-IT" sz="2400" b="1" dirty="0">
                <a:solidFill>
                  <a:srgbClr val="FFFF00"/>
                </a:solidFill>
              </a:rPr>
              <a:t>P5.3	Dopo il segnale di partenza</a:t>
            </a:r>
          </a:p>
          <a:p>
            <a:pPr algn="just"/>
            <a:endParaRPr lang="it-IT" sz="2400" dirty="0">
              <a:solidFill>
                <a:srgbClr val="FFFF00"/>
              </a:solidFill>
            </a:endParaRPr>
          </a:p>
          <a:p>
            <a:pPr algn="just"/>
            <a:r>
              <a:rPr lang="it-IT" sz="2400" dirty="0">
                <a:solidFill>
                  <a:srgbClr val="FFFF00"/>
                </a:solidFill>
              </a:rPr>
              <a:t>Dopo il segnale di partenza</a:t>
            </a:r>
            <a:r>
              <a:rPr lang="it-IT" sz="2400" dirty="0" smtClean="0">
                <a:solidFill>
                  <a:srgbClr val="FFFF00"/>
                </a:solidFill>
              </a:rPr>
              <a:t>,</a:t>
            </a:r>
            <a:endParaRPr lang="it-IT" sz="2400" dirty="0">
              <a:solidFill>
                <a:srgbClr val="FFFF00"/>
              </a:solidFill>
            </a:endParaRPr>
          </a:p>
          <a:p>
            <a:pPr algn="just"/>
            <a:r>
              <a:rPr lang="it-IT" sz="2400" dirty="0" smtClean="0">
                <a:solidFill>
                  <a:srgbClr val="FFFF00"/>
                </a:solidFill>
              </a:rPr>
              <a:t>(a)	se </a:t>
            </a:r>
            <a:r>
              <a:rPr lang="it-IT" sz="2400" dirty="0">
                <a:solidFill>
                  <a:srgbClr val="FFFF00"/>
                </a:solidFill>
              </a:rPr>
              <a:t>la velocità del vento supera i limiti specificati, il comitato di regata può esporre la bandiera O con suoni ripetuti in corrispondenza di una boa per segnalare che pompaggio, rollio e </a:t>
            </a:r>
            <a:r>
              <a:rPr lang="it-IT" sz="2400" dirty="0" err="1">
                <a:solidFill>
                  <a:srgbClr val="FFFF00"/>
                </a:solidFill>
              </a:rPr>
              <a:t>ooching</a:t>
            </a:r>
            <a:r>
              <a:rPr lang="it-IT" sz="2400" dirty="0">
                <a:solidFill>
                  <a:srgbClr val="FFFF00"/>
                </a:solidFill>
              </a:rPr>
              <a:t> sono consentiti, come stabilito dalle regole di classe, </a:t>
            </a:r>
            <a:r>
              <a:rPr lang="it-IT" sz="2400" b="1" dirty="0">
                <a:solidFill>
                  <a:srgbClr val="FFFF00"/>
                </a:solidFill>
              </a:rPr>
              <a:t>dopo aver passato quella boa</a:t>
            </a:r>
            <a:r>
              <a:rPr lang="it-IT" sz="2400" b="1" dirty="0" smtClean="0">
                <a:solidFill>
                  <a:srgbClr val="FFFF00"/>
                </a:solidFill>
              </a:rPr>
              <a:t>.</a:t>
            </a:r>
          </a:p>
          <a:p>
            <a:pPr algn="just"/>
            <a:endParaRPr lang="it-IT" sz="2400" dirty="0">
              <a:solidFill>
                <a:srgbClr val="FFFF00"/>
              </a:solidFill>
            </a:endParaRPr>
          </a:p>
          <a:p>
            <a:pPr algn="just"/>
            <a:r>
              <a:rPr lang="it-IT" sz="2400" dirty="0">
                <a:solidFill>
                  <a:srgbClr val="FFFF00"/>
                </a:solidFill>
              </a:rPr>
              <a:t>(b)	se è stata esposta la bandiera O e la velocità del vento diventa inferiore al limite specificato, il comitato di regata può esporre la bandiera R con suoni ripetuti a una boa per segnalare che la regola 42, come modificata dalle regole di classe, </a:t>
            </a:r>
            <a:r>
              <a:rPr lang="it-IT" sz="2400" b="1" dirty="0">
                <a:solidFill>
                  <a:srgbClr val="FFFF00"/>
                </a:solidFill>
              </a:rPr>
              <a:t>si applica nuovamente dopo aver passato quella boa.</a:t>
            </a:r>
          </a:p>
        </p:txBody>
      </p:sp>
    </p:spTree>
    <p:extLst>
      <p:ext uri="{BB962C8B-B14F-4D97-AF65-F5344CB8AC3E}">
        <p14:creationId xmlns:p14="http://schemas.microsoft.com/office/powerpoint/2010/main" val="3851020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2006890" y="946286"/>
            <a:ext cx="8737309" cy="1938992"/>
          </a:xfrm>
          <a:prstGeom prst="rect">
            <a:avLst/>
          </a:prstGeom>
        </p:spPr>
        <p:txBody>
          <a:bodyPr wrap="square">
            <a:spAutoFit/>
          </a:bodyPr>
          <a:lstStyle/>
          <a:p>
            <a:r>
              <a:rPr lang="it-IT" sz="2400" b="1" i="1" dirty="0">
                <a:latin typeface="Times New Roman" panose="02020603050405020304" pitchFamily="18" charset="0"/>
                <a:ea typeface="Times New Roman" panose="02020603050405020304" pitchFamily="18" charset="0"/>
              </a:rPr>
              <a:t>Protesta  </a:t>
            </a:r>
            <a:r>
              <a:rPr lang="it-IT" sz="2400" spc="-40" dirty="0">
                <a:latin typeface="Times New Roman" panose="02020603050405020304" pitchFamily="18" charset="0"/>
                <a:ea typeface="Times New Roman" panose="02020603050405020304" pitchFamily="18" charset="0"/>
              </a:rPr>
              <a:t>Un’asserzione ai sensi della regola 61.2 fatta da una barca, da un comitato di regata, </a:t>
            </a:r>
            <a:r>
              <a:rPr lang="it-IT" sz="2400" i="1" spc="-40" dirty="0">
                <a:solidFill>
                  <a:srgbClr val="FFFF00"/>
                </a:solidFill>
                <a:latin typeface="Times New Roman" panose="02020603050405020304" pitchFamily="18" charset="0"/>
                <a:ea typeface="Times New Roman" panose="02020603050405020304" pitchFamily="18" charset="0"/>
              </a:rPr>
              <a:t>da un comitato tecnico </a:t>
            </a:r>
            <a:r>
              <a:rPr lang="it-IT" sz="2400" spc="-40" dirty="0">
                <a:latin typeface="Times New Roman" panose="02020603050405020304" pitchFamily="18" charset="0"/>
                <a:ea typeface="Times New Roman" panose="02020603050405020304" pitchFamily="18" charset="0"/>
              </a:rPr>
              <a:t>o da un comitato delle proteste che una barca ha infranto una </a:t>
            </a:r>
            <a:r>
              <a:rPr lang="it-IT" sz="2400" i="1" spc="-40" dirty="0">
                <a:latin typeface="Times New Roman" panose="02020603050405020304" pitchFamily="18" charset="0"/>
                <a:ea typeface="Times New Roman" panose="02020603050405020304" pitchFamily="18" charset="0"/>
              </a:rPr>
              <a:t>regola</a:t>
            </a:r>
            <a:r>
              <a:rPr lang="it-IT" sz="2400" spc="-40" dirty="0">
                <a:latin typeface="Times New Roman" panose="02020603050405020304" pitchFamily="18" charset="0"/>
                <a:ea typeface="Times New Roman" panose="02020603050405020304" pitchFamily="18" charset="0"/>
              </a:rPr>
              <a:t>. </a:t>
            </a:r>
            <a:endParaRPr lang="it-IT" sz="2400" spc="-40" dirty="0" smtClean="0">
              <a:latin typeface="Times New Roman" panose="02020603050405020304" pitchFamily="18" charset="0"/>
              <a:ea typeface="Times New Roman" panose="02020603050405020304" pitchFamily="18" charset="0"/>
            </a:endParaRPr>
          </a:p>
          <a:p>
            <a:endParaRPr lang="it-IT" sz="2400" spc="-40" dirty="0">
              <a:latin typeface="Times New Roman" panose="02020603050405020304" pitchFamily="18" charset="0"/>
            </a:endParaRPr>
          </a:p>
          <a:p>
            <a:endParaRPr lang="it-IT" sz="2400" dirty="0"/>
          </a:p>
        </p:txBody>
      </p:sp>
      <p:sp>
        <p:nvSpPr>
          <p:cNvPr id="7" name="Rettangolo 6"/>
          <p:cNvSpPr/>
          <p:nvPr/>
        </p:nvSpPr>
        <p:spPr>
          <a:xfrm>
            <a:off x="2097157" y="2136339"/>
            <a:ext cx="8517833" cy="2585323"/>
          </a:xfrm>
          <a:prstGeom prst="rect">
            <a:avLst/>
          </a:prstGeom>
        </p:spPr>
        <p:txBody>
          <a:bodyPr wrap="square">
            <a:spAutoFit/>
          </a:bodyPr>
          <a:lstStyle/>
          <a:p>
            <a:endParaRPr lang="it-IT" sz="2400" b="1" i="1" dirty="0" smtClean="0">
              <a:latin typeface="Times New Roman" panose="02020603050405020304" pitchFamily="18" charset="0"/>
              <a:ea typeface="Times New Roman" panose="02020603050405020304" pitchFamily="18" charset="0"/>
            </a:endParaRPr>
          </a:p>
          <a:p>
            <a:r>
              <a:rPr lang="it-IT" sz="2400" b="1" i="1" dirty="0" smtClean="0">
                <a:solidFill>
                  <a:srgbClr val="FFFF00"/>
                </a:solidFill>
                <a:latin typeface="Times New Roman" panose="02020603050405020304" pitchFamily="18" charset="0"/>
                <a:ea typeface="Times New Roman" panose="02020603050405020304" pitchFamily="18" charset="0"/>
              </a:rPr>
              <a:t>Regola</a:t>
            </a:r>
            <a:r>
              <a:rPr lang="it-IT" dirty="0">
                <a:solidFill>
                  <a:srgbClr val="FFFF00"/>
                </a:solidFill>
              </a:rPr>
              <a:t>	</a:t>
            </a:r>
          </a:p>
          <a:p>
            <a:r>
              <a:rPr lang="it-IT" dirty="0" smtClean="0">
                <a:solidFill>
                  <a:srgbClr val="FF0000"/>
                </a:solidFill>
                <a:effectLst>
                  <a:outerShdw blurRad="38100" dist="38100" dir="2700000" algn="tl">
                    <a:srgbClr val="000000">
                      <a:alpha val="43137"/>
                    </a:srgbClr>
                  </a:outerShdw>
                </a:effectLst>
              </a:rPr>
              <a:t>Viene aggiunto alla vecchia definizione di </a:t>
            </a:r>
            <a:r>
              <a:rPr lang="it-IT" i="1" dirty="0" smtClean="0">
                <a:solidFill>
                  <a:srgbClr val="FF0000"/>
                </a:solidFill>
                <a:effectLst>
                  <a:outerShdw blurRad="38100" dist="38100" dir="2700000" algn="tl">
                    <a:srgbClr val="000000">
                      <a:alpha val="43137"/>
                    </a:srgbClr>
                  </a:outerShdw>
                </a:effectLst>
              </a:rPr>
              <a:t>Regola</a:t>
            </a:r>
            <a:endParaRPr lang="it-IT" i="1" dirty="0">
              <a:solidFill>
                <a:srgbClr val="FF0000"/>
              </a:solidFill>
              <a:effectLst>
                <a:outerShdw blurRad="38100" dist="38100" dir="2700000" algn="tl">
                  <a:srgbClr val="000000">
                    <a:alpha val="43137"/>
                  </a:srgbClr>
                </a:outerShdw>
              </a:effectLst>
            </a:endParaRPr>
          </a:p>
          <a:p>
            <a:pPr algn="just"/>
            <a:r>
              <a:rPr lang="it-IT" dirty="0" smtClean="0">
                <a:solidFill>
                  <a:srgbClr val="FFFF00"/>
                </a:solidFill>
              </a:rPr>
              <a:t>(</a:t>
            </a:r>
            <a:r>
              <a:rPr lang="it-IT" dirty="0">
                <a:solidFill>
                  <a:srgbClr val="FFFF00"/>
                </a:solidFill>
              </a:rPr>
              <a:t>b) 	</a:t>
            </a:r>
            <a:r>
              <a:rPr lang="it-IT" sz="2400" dirty="0">
                <a:solidFill>
                  <a:srgbClr val="FFFF00"/>
                </a:solidFill>
                <a:latin typeface="Times New Roman" panose="02020603050405020304" pitchFamily="18" charset="0"/>
                <a:ea typeface="Times New Roman" panose="02020603050405020304" pitchFamily="18" charset="0"/>
              </a:rPr>
              <a:t>I codici World </a:t>
            </a:r>
            <a:r>
              <a:rPr lang="it-IT" sz="2400" dirty="0" err="1">
                <a:solidFill>
                  <a:srgbClr val="FFFF00"/>
                </a:solidFill>
                <a:latin typeface="Times New Roman" panose="02020603050405020304" pitchFamily="18" charset="0"/>
                <a:ea typeface="Times New Roman" panose="02020603050405020304" pitchFamily="18" charset="0"/>
              </a:rPr>
              <a:t>Sailing</a:t>
            </a:r>
            <a:r>
              <a:rPr lang="it-IT" sz="2400" dirty="0">
                <a:solidFill>
                  <a:srgbClr val="FFFF00"/>
                </a:solidFill>
                <a:latin typeface="Times New Roman" panose="02020603050405020304" pitchFamily="18" charset="0"/>
                <a:ea typeface="Times New Roman" panose="02020603050405020304" pitchFamily="18" charset="0"/>
              </a:rPr>
              <a:t> per la Pubblicità, il Codice anti Doping, il Codice anti Scommesse e Anticorruzione, il Codice Disciplinare, il Codice di Eleggibilità, il Codice di Classificazione del Velista, rispettivamente </a:t>
            </a:r>
            <a:r>
              <a:rPr lang="it-IT" sz="2400" dirty="0" err="1">
                <a:solidFill>
                  <a:srgbClr val="FFFF00"/>
                </a:solidFill>
                <a:latin typeface="Times New Roman" panose="02020603050405020304" pitchFamily="18" charset="0"/>
                <a:ea typeface="Times New Roman" panose="02020603050405020304" pitchFamily="18" charset="0"/>
              </a:rPr>
              <a:t>Regulations</a:t>
            </a:r>
            <a:r>
              <a:rPr lang="it-IT" sz="2400" dirty="0">
                <a:solidFill>
                  <a:srgbClr val="FFFF00"/>
                </a:solidFill>
                <a:latin typeface="Times New Roman" panose="02020603050405020304" pitchFamily="18" charset="0"/>
                <a:ea typeface="Times New Roman" panose="02020603050405020304" pitchFamily="18" charset="0"/>
              </a:rPr>
              <a:t> 20, 21, 37, 35, 19 e 22;</a:t>
            </a:r>
          </a:p>
        </p:txBody>
      </p:sp>
    </p:spTree>
    <p:extLst>
      <p:ext uri="{BB962C8B-B14F-4D97-AF65-F5344CB8AC3E}">
        <p14:creationId xmlns:p14="http://schemas.microsoft.com/office/powerpoint/2010/main" val="268626161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asellaDiTesto 2"/>
          <p:cNvSpPr txBox="1"/>
          <p:nvPr/>
        </p:nvSpPr>
        <p:spPr>
          <a:xfrm>
            <a:off x="2315818" y="463401"/>
            <a:ext cx="8835887" cy="1323439"/>
          </a:xfrm>
          <a:prstGeom prst="rect">
            <a:avLst/>
          </a:prstGeom>
          <a:noFill/>
        </p:spPr>
        <p:txBody>
          <a:bodyPr wrap="square" rtlCol="0">
            <a:spAutoFit/>
          </a:bodyPr>
          <a:lstStyle/>
          <a:p>
            <a:r>
              <a:rPr lang="it-IT" sz="4000" b="1" dirty="0" smtClean="0">
                <a:solidFill>
                  <a:schemeClr val="accent1">
                    <a:lumMod val="60000"/>
                    <a:lumOff val="40000"/>
                  </a:schemeClr>
                </a:solidFill>
                <a:effectLst>
                  <a:outerShdw blurRad="38100" dist="38100" dir="2700000" algn="tl">
                    <a:srgbClr val="000000">
                      <a:alpha val="43137"/>
                    </a:srgbClr>
                  </a:outerShdw>
                </a:effectLst>
              </a:rPr>
              <a:t>GRAZIE PER L’ATTENZIONE </a:t>
            </a:r>
          </a:p>
          <a:p>
            <a:r>
              <a:rPr lang="it-IT" sz="4000" b="1" dirty="0" smtClean="0">
                <a:solidFill>
                  <a:schemeClr val="accent1">
                    <a:lumMod val="60000"/>
                    <a:lumOff val="40000"/>
                  </a:schemeClr>
                </a:solidFill>
                <a:effectLst>
                  <a:outerShdw blurRad="38100" dist="38100" dir="2700000" algn="tl">
                    <a:srgbClr val="000000">
                      <a:alpha val="43137"/>
                    </a:srgbClr>
                  </a:outerShdw>
                </a:effectLst>
              </a:rPr>
              <a:t>E LA PAZIENZA</a:t>
            </a:r>
            <a:endParaRPr lang="it-IT" sz="4000" b="1" dirty="0">
              <a:solidFill>
                <a:schemeClr val="accent1">
                  <a:lumMod val="60000"/>
                  <a:lumOff val="40000"/>
                </a:schemeClr>
              </a:solidFill>
              <a:effectLst>
                <a:outerShdw blurRad="38100" dist="38100" dir="2700000" algn="tl">
                  <a:srgbClr val="000000">
                    <a:alpha val="43137"/>
                  </a:srgbClr>
                </a:outerShdw>
              </a:effectLst>
            </a:endParaRPr>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20490" y="1403487"/>
            <a:ext cx="3391215" cy="5106644"/>
          </a:xfrm>
          <a:prstGeom prst="rect">
            <a:avLst/>
          </a:prstGeom>
        </p:spPr>
      </p:pic>
    </p:spTree>
    <p:extLst>
      <p:ext uri="{BB962C8B-B14F-4D97-AF65-F5344CB8AC3E}">
        <p14:creationId xmlns:p14="http://schemas.microsoft.com/office/powerpoint/2010/main" val="1522644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7081" y="83128"/>
            <a:ext cx="1699810" cy="8631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ttangolo 2"/>
          <p:cNvSpPr/>
          <p:nvPr/>
        </p:nvSpPr>
        <p:spPr>
          <a:xfrm>
            <a:off x="1156986" y="1341856"/>
            <a:ext cx="9690652" cy="3785652"/>
          </a:xfrm>
          <a:prstGeom prst="rect">
            <a:avLst/>
          </a:prstGeom>
        </p:spPr>
        <p:txBody>
          <a:bodyPr wrap="square">
            <a:spAutoFit/>
          </a:bodyPr>
          <a:lstStyle/>
          <a:p>
            <a:r>
              <a:rPr lang="it-IT" sz="2400" b="1" i="1" dirty="0">
                <a:solidFill>
                  <a:srgbClr val="FFFF00"/>
                </a:solidFill>
                <a:effectLst>
                  <a:outerShdw blurRad="38100" dist="38100" dir="2700000" algn="tl">
                    <a:srgbClr val="000000">
                      <a:alpha val="43137"/>
                    </a:srgbClr>
                  </a:outerShdw>
                </a:effectLst>
              </a:rPr>
              <a:t>Persona di Supporto </a:t>
            </a:r>
            <a:r>
              <a:rPr lang="it-IT" sz="2400" i="1" dirty="0">
                <a:solidFill>
                  <a:srgbClr val="FFFF00"/>
                </a:solidFill>
              </a:rPr>
              <a:t> </a:t>
            </a:r>
            <a:r>
              <a:rPr lang="it-IT" sz="2400" dirty="0">
                <a:solidFill>
                  <a:srgbClr val="FFFF00"/>
                </a:solidFill>
              </a:rPr>
              <a:t>Qualsiasi  persona </a:t>
            </a:r>
            <a:r>
              <a:rPr lang="it-IT" sz="2400" dirty="0" smtClean="0">
                <a:solidFill>
                  <a:srgbClr val="FFFF00"/>
                </a:solidFill>
              </a:rPr>
              <a:t>che</a:t>
            </a:r>
          </a:p>
          <a:p>
            <a:endParaRPr lang="it-IT" sz="2400" dirty="0">
              <a:solidFill>
                <a:srgbClr val="FFFF00"/>
              </a:solidFill>
            </a:endParaRPr>
          </a:p>
          <a:p>
            <a:pPr marL="457200" indent="-457200">
              <a:buAutoNum type="alphaLcParenBoth"/>
            </a:pPr>
            <a:r>
              <a:rPr lang="it-IT" sz="2400" dirty="0" smtClean="0">
                <a:solidFill>
                  <a:srgbClr val="FFFF00"/>
                </a:solidFill>
              </a:rPr>
              <a:t>fornisce</a:t>
            </a:r>
            <a:r>
              <a:rPr lang="it-IT" sz="2400" dirty="0">
                <a:solidFill>
                  <a:srgbClr val="FFFF00"/>
                </a:solidFill>
              </a:rPr>
              <a:t>, o può fornire, supporto materiale o consulenza a un concorrente</a:t>
            </a:r>
            <a:r>
              <a:rPr lang="it-IT" sz="2400" b="1" dirty="0">
                <a:solidFill>
                  <a:srgbClr val="FFFF00"/>
                </a:solidFill>
              </a:rPr>
              <a:t>, </a:t>
            </a:r>
            <a:r>
              <a:rPr lang="it-IT" sz="2400" b="1" u="sng" dirty="0">
                <a:solidFill>
                  <a:srgbClr val="FFFF00"/>
                </a:solidFill>
              </a:rPr>
              <a:t>incluso ogni allenatore, istruttore, manager, membro della squadra, medico, paramedico o qualsiasi altra persona che lavori con lui che curi o assista un concorrente nella competizione , o lo prepari per la competizione stessa</a:t>
            </a:r>
            <a:r>
              <a:rPr lang="it-IT" sz="2400" u="sng" dirty="0">
                <a:solidFill>
                  <a:srgbClr val="FFFF00"/>
                </a:solidFill>
              </a:rPr>
              <a:t>, </a:t>
            </a:r>
            <a:r>
              <a:rPr lang="it-IT" sz="2400" dirty="0" smtClean="0">
                <a:solidFill>
                  <a:srgbClr val="FFFF00"/>
                </a:solidFill>
              </a:rPr>
              <a:t>o</a:t>
            </a:r>
          </a:p>
          <a:p>
            <a:pPr marL="457200" indent="-457200">
              <a:buAutoNum type="alphaLcParenBoth"/>
            </a:pPr>
            <a:endParaRPr lang="it-IT" sz="2400" dirty="0">
              <a:solidFill>
                <a:srgbClr val="FFFF00"/>
              </a:solidFill>
            </a:endParaRPr>
          </a:p>
          <a:p>
            <a:r>
              <a:rPr lang="it-IT" sz="2400" dirty="0">
                <a:solidFill>
                  <a:srgbClr val="FFFF00"/>
                </a:solidFill>
              </a:rPr>
              <a:t>(b)	</a:t>
            </a:r>
            <a:r>
              <a:rPr lang="it-IT" sz="2400" b="1" u="sng" dirty="0">
                <a:solidFill>
                  <a:srgbClr val="FFFF00"/>
                </a:solidFill>
              </a:rPr>
              <a:t>sia genitore o svolga un ruolo di tutore di un concorrente</a:t>
            </a:r>
            <a:r>
              <a:rPr lang="it-IT" dirty="0">
                <a:solidFill>
                  <a:srgbClr val="FFFF00"/>
                </a:solidFill>
              </a:rPr>
              <a:t>.</a:t>
            </a:r>
          </a:p>
        </p:txBody>
      </p:sp>
    </p:spTree>
    <p:extLst>
      <p:ext uri="{BB962C8B-B14F-4D97-AF65-F5344CB8AC3E}">
        <p14:creationId xmlns:p14="http://schemas.microsoft.com/office/powerpoint/2010/main" val="2808289036"/>
      </p:ext>
    </p:extLst>
  </p:cSld>
  <p:clrMapOvr>
    <a:masterClrMapping/>
  </p:clrMapOvr>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946</TotalTime>
  <Words>1935</Words>
  <Application>Microsoft Macintosh PowerPoint</Application>
  <PresentationFormat>Personalizzato</PresentationFormat>
  <Paragraphs>418</Paragraphs>
  <Slides>80</Slides>
  <Notes>5</Notes>
  <HiddenSlides>0</HiddenSlides>
  <MMClips>0</MMClips>
  <ScaleCrop>false</ScaleCrop>
  <HeadingPairs>
    <vt:vector size="4" baseType="variant">
      <vt:variant>
        <vt:lpstr>Tema</vt:lpstr>
      </vt:variant>
      <vt:variant>
        <vt:i4>1</vt:i4>
      </vt:variant>
      <vt:variant>
        <vt:lpstr>Titoli diapositive</vt:lpstr>
      </vt:variant>
      <vt:variant>
        <vt:i4>80</vt:i4>
      </vt:variant>
    </vt:vector>
  </HeadingPairs>
  <TitlesOfParts>
    <vt:vector size="81" baseType="lpstr">
      <vt:lpstr>Sezione</vt:lpstr>
      <vt:lpstr>IL REGOLAMENTO DI REGATA 2017-2020</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REGOLAMENTO DI REGATA 2017-20120</dc:title>
  <dc:creator>Riccardo Antoni</dc:creator>
  <cp:lastModifiedBy>Eugenio Torre</cp:lastModifiedBy>
  <cp:revision>65</cp:revision>
  <dcterms:created xsi:type="dcterms:W3CDTF">2016-11-20T12:11:45Z</dcterms:created>
  <dcterms:modified xsi:type="dcterms:W3CDTF">2017-01-13T08:13:49Z</dcterms:modified>
</cp:coreProperties>
</file>